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Source Code Pro"/>
      <p:regular r:id="rId50"/>
      <p:bold r:id="rId51"/>
      <p:italic r:id="rId52"/>
      <p:boldItalic r:id="rId53"/>
    </p:embeddedFont>
    <p:embeddedFont>
      <p:font typeface="Work Sans"/>
      <p:regular r:id="rId54"/>
      <p:bold r:id="rId55"/>
      <p:italic r:id="rId56"/>
      <p:boldItalic r:id="rId57"/>
    </p:embeddedFont>
    <p:embeddedFont>
      <p:font typeface="Helvetica Neue"/>
      <p:regular r:id="rId58"/>
      <p:bold r:id="rId59"/>
      <p:italic r:id="rId60"/>
      <p:boldItalic r:id="rId61"/>
    </p:embeddedFont>
    <p:embeddedFont>
      <p:font typeface="Fira Code"/>
      <p:regular r:id="rId62"/>
      <p:bold r:id="rId63"/>
    </p:embeddedFont>
    <p:embeddedFont>
      <p:font typeface="Ex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8" roundtripDataSignature="AMtx7mh8/uZM4i55QYpCIHlSSPyqMEgj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iraCode-regular.fntdata"/><Relationship Id="rId61" Type="http://schemas.openxmlformats.org/officeDocument/2006/relationships/font" Target="fonts/HelveticaNeue-boldItalic.fntdata"/><Relationship Id="rId20" Type="http://schemas.openxmlformats.org/officeDocument/2006/relationships/slide" Target="slides/slide15.xml"/><Relationship Id="rId64" Type="http://schemas.openxmlformats.org/officeDocument/2006/relationships/font" Target="fonts/Exo-regular.fntdata"/><Relationship Id="rId63" Type="http://schemas.openxmlformats.org/officeDocument/2006/relationships/font" Target="fonts/FiraCode-bold.fntdata"/><Relationship Id="rId22" Type="http://schemas.openxmlformats.org/officeDocument/2006/relationships/slide" Target="slides/slide17.xml"/><Relationship Id="rId66" Type="http://schemas.openxmlformats.org/officeDocument/2006/relationships/font" Target="fonts/Exo-italic.fntdata"/><Relationship Id="rId21" Type="http://schemas.openxmlformats.org/officeDocument/2006/relationships/slide" Target="slides/slide16.xml"/><Relationship Id="rId65" Type="http://schemas.openxmlformats.org/officeDocument/2006/relationships/font" Target="fonts/Exo-bold.fntdata"/><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font" Target="fonts/Exo-boldItalic.fntdata"/><Relationship Id="rId60" Type="http://schemas.openxmlformats.org/officeDocument/2006/relationships/font" Target="fonts/HelveticaNeue-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CodePro-bold.fntdata"/><Relationship Id="rId50" Type="http://schemas.openxmlformats.org/officeDocument/2006/relationships/font" Target="fonts/SourceCodePro-regular.fntdata"/><Relationship Id="rId53" Type="http://schemas.openxmlformats.org/officeDocument/2006/relationships/font" Target="fonts/SourceCodePro-boldItalic.fntdata"/><Relationship Id="rId52" Type="http://schemas.openxmlformats.org/officeDocument/2006/relationships/font" Target="fonts/SourceCodePro-italic.fntdata"/><Relationship Id="rId11" Type="http://schemas.openxmlformats.org/officeDocument/2006/relationships/slide" Target="slides/slide6.xml"/><Relationship Id="rId55" Type="http://schemas.openxmlformats.org/officeDocument/2006/relationships/font" Target="fonts/WorkSans-bold.fntdata"/><Relationship Id="rId10" Type="http://schemas.openxmlformats.org/officeDocument/2006/relationships/slide" Target="slides/slide5.xml"/><Relationship Id="rId54" Type="http://schemas.openxmlformats.org/officeDocument/2006/relationships/font" Target="fonts/WorkSans-regular.fntdata"/><Relationship Id="rId13" Type="http://schemas.openxmlformats.org/officeDocument/2006/relationships/slide" Target="slides/slide8.xml"/><Relationship Id="rId57" Type="http://schemas.openxmlformats.org/officeDocument/2006/relationships/font" Target="fonts/WorkSans-boldItalic.fntdata"/><Relationship Id="rId12" Type="http://schemas.openxmlformats.org/officeDocument/2006/relationships/slide" Target="slides/slide7.xml"/><Relationship Id="rId56" Type="http://schemas.openxmlformats.org/officeDocument/2006/relationships/font" Target="fonts/WorkSans-italic.fntdata"/><Relationship Id="rId15" Type="http://schemas.openxmlformats.org/officeDocument/2006/relationships/slide" Target="slides/slide10.xml"/><Relationship Id="rId59" Type="http://schemas.openxmlformats.org/officeDocument/2006/relationships/font" Target="fonts/HelveticaNeue-bold.fntdata"/><Relationship Id="rId14" Type="http://schemas.openxmlformats.org/officeDocument/2006/relationships/slide" Target="slides/slide9.xml"/><Relationship Id="rId58" Type="http://schemas.openxmlformats.org/officeDocument/2006/relationships/font" Target="fonts/HelveticaNeu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Hi everyone, this is your first major programming assignment, out of the 4 assignment we have for Computer Graphics.This assignment will cover the basics of rasterization pipeline. It is a good introduction to how the rest of the major coding assignments will go. Please start early, and reach out for any </a:t>
            </a:r>
            <a:r>
              <a:rPr lang="en"/>
              <a:t>help</a:t>
            </a:r>
            <a:r>
              <a:rPr lang="en"/>
              <a:t> that you need.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dfc4b197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dfc4b197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you would see when you open up a svg file in any text editor. This is what it means to “think in terms of shapes”. Svg files basically keep track of the collection of shapes in the image. Here you see rect for rectangle, ellipse and line for ellipse and lines. For each shape, we have specifications of how it sits on the image. For example, the line has endpoints at (192, 90) and (48, 209). These are the parameters we will work with as we render these shapes on a grid of pixels.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the word rasterization </a:t>
            </a:r>
            <a:r>
              <a:rPr lang="en"/>
              <a:t>corresponds</a:t>
            </a:r>
            <a:r>
              <a:rPr lang="en"/>
              <a:t> to the process of converting a vector image into a raster image. Now we are ready to dive into the specifics of the assignment.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Task 1 - finish implementing the hardware renderer parts</a:t>
            </a:r>
            <a:endParaRPr/>
          </a:p>
          <a:p>
            <a:pPr indent="0" lvl="0" marL="0" rtl="0" algn="l">
              <a:lnSpc>
                <a:spcPct val="100000"/>
              </a:lnSpc>
              <a:spcBef>
                <a:spcPts val="0"/>
              </a:spcBef>
              <a:spcAft>
                <a:spcPts val="0"/>
              </a:spcAft>
              <a:buSzPts val="1100"/>
              <a:buNone/>
            </a:pPr>
            <a:r>
              <a:rPr lang="en"/>
              <a:t>Task 2 - draw lines in the software renderer</a:t>
            </a:r>
            <a:endParaRPr/>
          </a:p>
          <a:p>
            <a:pPr indent="0" lvl="0" marL="0" rtl="0" algn="l">
              <a:lnSpc>
                <a:spcPct val="100000"/>
              </a:lnSpc>
              <a:spcBef>
                <a:spcPts val="0"/>
              </a:spcBef>
              <a:spcAft>
                <a:spcPts val="0"/>
              </a:spcAft>
              <a:buSzPts val="1100"/>
              <a:buNone/>
            </a:pPr>
            <a:r>
              <a:rPr lang="en"/>
              <a:t>Task 3 - draw triangles in the software renderer</a:t>
            </a:r>
            <a:endParaRPr/>
          </a:p>
          <a:p>
            <a:pPr indent="0" lvl="0" marL="0" rtl="0" algn="l">
              <a:lnSpc>
                <a:spcPct val="100000"/>
              </a:lnSpc>
              <a:spcBef>
                <a:spcPts val="0"/>
              </a:spcBef>
              <a:spcAft>
                <a:spcPts val="0"/>
              </a:spcAft>
              <a:buSzPts val="1100"/>
              <a:buNone/>
            </a:pPr>
            <a:r>
              <a:rPr lang="en"/>
              <a:t>Task 4 - Try to make the image smoother with supersampling (changing sample rate + changing screen size)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Task 5 - implement transformation hierarchy and zoom / pan</a:t>
            </a:r>
            <a:endParaRPr/>
          </a:p>
          <a:p>
            <a:pPr indent="0" lvl="0" marL="0" rtl="0" algn="l">
              <a:lnSpc>
                <a:spcPct val="100000"/>
              </a:lnSpc>
              <a:spcBef>
                <a:spcPts val="0"/>
              </a:spcBef>
              <a:spcAft>
                <a:spcPts val="0"/>
              </a:spcAft>
              <a:buSzPts val="1100"/>
              <a:buNone/>
            </a:pPr>
            <a:r>
              <a:rPr lang="en"/>
              <a:t>Task 6 - drawing scaled images with textures</a:t>
            </a:r>
            <a:endParaRPr/>
          </a:p>
          <a:p>
            <a:pPr indent="0" lvl="0" marL="0" rtl="0" algn="l">
              <a:lnSpc>
                <a:spcPct val="100000"/>
              </a:lnSpc>
              <a:spcBef>
                <a:spcPts val="0"/>
              </a:spcBef>
              <a:spcAft>
                <a:spcPts val="0"/>
              </a:spcAft>
              <a:buSzPts val="1100"/>
              <a:buNone/>
            </a:pPr>
            <a:r>
              <a:rPr lang="en"/>
              <a:t>Task 7 - anti aliasing part 6 with trilinear</a:t>
            </a:r>
            <a:endParaRPr/>
          </a:p>
          <a:p>
            <a:pPr indent="0" lvl="0" marL="0" rtl="0" algn="l">
              <a:lnSpc>
                <a:spcPct val="100000"/>
              </a:lnSpc>
              <a:spcBef>
                <a:spcPts val="0"/>
              </a:spcBef>
              <a:spcAft>
                <a:spcPts val="0"/>
              </a:spcAft>
              <a:buSzPts val="1100"/>
              <a:buNone/>
            </a:pPr>
            <a:r>
              <a:rPr lang="en"/>
              <a:t>Task 8 - alpha compositing to draw semi-transparent images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fe8ccaf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afe8ccafd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Task 9 - draw something (be creative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first task will be implementing rasterize point, line, and triangle in the hardware_renderer file. These functions are what will make the images for the hardware renderer show up. So read up on the documentation on how to </a:t>
            </a:r>
            <a:r>
              <a:rPr lang="en"/>
              <a:t>switch</a:t>
            </a:r>
            <a:r>
              <a:rPr lang="en"/>
              <a:t> between hardware and software renderers, and hint it’s by pressing H.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We won’t be using openGL other than this, but the general idea is to structure each of the functions like the right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glBegin and glEnd will basically define how vertices made inside of this will be interpreted - I would recommend taking a look at GL_POINTS, GL_LINES and GL_TRIANGLES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Some helpful functions include glVertex2, glColor4f.</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On the right hand side, there is a helpful nice snippet of OpenGL code. Your code should look similar, and honestly, much simpler. And another hint, your cdoe should look similar to specifically the lines inside the red rectangle on the right.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There are two main data structures that you will have to deal with throughout this lab, namely the sample buffer and the target buffer. Both technically represent that image that you’re trying to render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To explain what the sample and target buffers are.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SVG file -&gt; context setup -&gt; draw stuff (tasks) -&gt; we now have a sample buffer -&gt; resolve to get the correctly sized image in our target buffer -&gt; display the pixels -&gt; we can see the output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Sample - full resolution image</a:t>
            </a:r>
            <a:endParaRPr/>
          </a:p>
          <a:p>
            <a:pPr indent="0" lvl="0" marL="0" rtl="0" algn="l">
              <a:lnSpc>
                <a:spcPct val="100000"/>
              </a:lnSpc>
              <a:spcBef>
                <a:spcPts val="0"/>
              </a:spcBef>
              <a:spcAft>
                <a:spcPts val="0"/>
              </a:spcAft>
              <a:buSzPts val="1100"/>
              <a:buNone/>
            </a:pPr>
            <a:r>
              <a:rPr lang="en"/>
              <a:t>Target - what we will display on the screen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There are two main data structures that you will have to deal with throughout this lab, namely the sample buffer and the target buffer. Both technically represent that image that you’re trying to render</a:t>
            </a:r>
            <a:endParaRPr/>
          </a:p>
          <a:p>
            <a:pPr indent="0" lvl="0" marL="0" rtl="0" algn="l">
              <a:lnSpc>
                <a:spcPct val="100000"/>
              </a:lnSpc>
              <a:spcBef>
                <a:spcPts val="0"/>
              </a:spcBef>
              <a:spcAft>
                <a:spcPts val="0"/>
              </a:spcAft>
              <a:buSzPts val="1100"/>
              <a:buNone/>
            </a:pPr>
            <a:r>
              <a:rPr lang="en"/>
              <a:t>To explain what the sample and target buffers are.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SVG file -&gt; context setup -&gt; draw stuff (tasks) -&gt; we now have a sample buffer -&gt; resolve to get the correctly sized image in our target buffer -&gt; display the pixels -&gt; we can see the output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Most labs will be completed over a time frame of 2 weeks, where you have to complete the first half in a week and the rest in the next week. Typically we will have a checkpoint at the end of the first week. So for this lab, checkpoint is due on the 9th, and then the rest of the lab is due on the 16th.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There are two main data structures that you will have to deal with throughout this lab, namely the sample buffer and the target buffer. Both technically represent that image that you’re trying to render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To explain what the sample and target buffers are.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SVG file -&gt; context setup -&gt; draw stuff (tasks) -&gt; we now have a sample buffer -&gt; resolve to get the correctly sized image in our target buffer -&gt; display the pixels -&gt; we can see the output</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Lecture 1 - drawing lines</a:t>
            </a:r>
            <a:endParaRPr/>
          </a:p>
          <a:p>
            <a:pPr indent="0" lvl="0" marL="0" rtl="0" algn="l">
              <a:lnSpc>
                <a:spcPct val="100000"/>
              </a:lnSpc>
              <a:spcBef>
                <a:spcPts val="0"/>
              </a:spcBef>
              <a:spcAft>
                <a:spcPts val="0"/>
              </a:spcAft>
              <a:buSzPts val="1100"/>
              <a:buNone/>
            </a:pPr>
            <a:r>
              <a:rPr lang="en"/>
              <a:t>For now, we’ll assume we our slope is between 0 and 1.</a:t>
            </a:r>
            <a:endParaRPr/>
          </a:p>
          <a:p>
            <a:pPr indent="0" lvl="0" marL="0" rtl="0" algn="l">
              <a:lnSpc>
                <a:spcPct val="100000"/>
              </a:lnSpc>
              <a:spcBef>
                <a:spcPts val="0"/>
              </a:spcBef>
              <a:spcAft>
                <a:spcPts val="0"/>
              </a:spcAft>
              <a:buSzPts val="1100"/>
              <a:buNone/>
            </a:pPr>
            <a:r>
              <a:rPr lang="en"/>
              <a:t>This implies that we’ll be checking at most 2 pixels for the line at each x coordinate.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Lecture 1 - drawing lines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For now, we’ll assume we our slope is between 0 and 1.</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This implies that we’ll be checking at most 2 pixels for the line at each x coordinate.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t>We can check this with DDA (which will become bresenham)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DDA - the idea is that we’ll keep a counter for the height we’re currently at and at each x coordinate, we’ll increase the height by the slope because of math.</a:t>
            </a:r>
            <a:endParaRPr/>
          </a:p>
          <a:p>
            <a:pPr indent="0" lvl="0" marL="0" rtl="0" algn="l">
              <a:lnSpc>
                <a:spcPct val="100000"/>
              </a:lnSpc>
              <a:spcBef>
                <a:spcPts val="0"/>
              </a:spcBef>
              <a:spcAft>
                <a:spcPts val="0"/>
              </a:spcAft>
              <a:buSzPts val="1100"/>
              <a:buNone/>
            </a:pPr>
            <a:r>
              <a:rPr lang="en"/>
              <a:t>From here, we check the height to see which corner point we should stay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So DDA - the idea is that we’ll keep a counter for the height we’re currently at and at each x coordinate, we’ll increase the height by the slope because of math.</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From here, we check the height to see which corner point we should stay at.</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So DDA - the idea is that we’ll keep a counter for the height we’re currently at and at each x coordinate, we’ll increase the height by the slope because of math.</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From here, we check the height to see which corner point we should stay at.</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Floating arithmetic is slow compared to integer arithmetic, so we multiply everything by 2 \delta x (where \delta x is the denominator of the slope).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We’re not restricted to just having a slope between 0 and 1 every time - think about how we would change our calculations to adjust for any slope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dfc4b197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dfc4b197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lecture, Keenan briefly went over the wedge product, which is a generalization of the cross product to all other dimensions. </a:t>
            </a:r>
            <a:endParaRPr/>
          </a:p>
          <a:p>
            <a:pPr indent="0" lvl="0" marL="0" rtl="0" algn="l">
              <a:lnSpc>
                <a:spcPct val="100000"/>
              </a:lnSpc>
              <a:spcBef>
                <a:spcPts val="0"/>
              </a:spcBef>
              <a:spcAft>
                <a:spcPts val="0"/>
              </a:spcAft>
              <a:buSzPts val="1100"/>
              <a:buNone/>
            </a:pPr>
            <a:r>
              <a:rPr lang="en"/>
              <a:t>Lecture 4 - drawing triangles and transformations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3D, the cross product A x B results in a vector C that is orthogonal to both A and B.</a:t>
            </a:r>
            <a:endParaRPr/>
          </a:p>
          <a:p>
            <a:pPr indent="0" lvl="0" marL="0" rtl="0" algn="l">
              <a:lnSpc>
                <a:spcPct val="100000"/>
              </a:lnSpc>
              <a:spcBef>
                <a:spcPts val="0"/>
              </a:spcBef>
              <a:spcAft>
                <a:spcPts val="0"/>
              </a:spcAft>
              <a:buSzPts val="1100"/>
              <a:buNone/>
            </a:pPr>
            <a:r>
              <a:rPr lang="en"/>
              <a:t>In 2D, the cross product A x B results in a pseudoscalar that determines whether or not B is to the right of 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Note the directions!</a:t>
            </a:r>
            <a:endParaRPr/>
          </a:p>
          <a:p>
            <a:pPr indent="0" lvl="0" marL="0" rtl="0" algn="l">
              <a:lnSpc>
                <a:spcPct val="100000"/>
              </a:lnSpc>
              <a:spcBef>
                <a:spcPts val="0"/>
              </a:spcBef>
              <a:spcAft>
                <a:spcPts val="0"/>
              </a:spcAft>
              <a:buSzPts val="1100"/>
              <a:buNone/>
            </a:pPr>
            <a:r>
              <a:rPr lang="en"/>
              <a:t>Avoid checking every pixel in the image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dfc4b1976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dfc4b1976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assignment, we are making our own SVG rasterizer.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dfc4b1976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10dfc4b1976_8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we are going to tackle one of the most frustrating yet frequent </a:t>
            </a:r>
            <a:r>
              <a:rPr lang="en"/>
              <a:t>occurrence</a:t>
            </a:r>
            <a:r>
              <a:rPr lang="en"/>
              <a:t> we see in graphics — aliasing. As we’ve talked about in our introduction, when we raster an svg into raster image, we will have to deal with these ugly looking edges. Our solution is supersampling.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dfc4b1976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10dfc4b1976_8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conceptual idea is that instead of taking one sample at the center of each pixel cell, instead, we take multiple samples. You can think of it as subdividing each pixel cell into n by n smaller cells given n is the sample rate, OR you can think of it as rendering a larger image of width times n and height times n. I like to think of samples as little agents who can offer me more information on what I should do with the pixel cell. So here you see two 2 by 2 pixel grids with regular sampling versus supersampling.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dfc4b1976_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0dfc4b1976_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put it more concretely, how you take a sample is by keeping another array (probably bigger than </a:t>
            </a:r>
            <a:r>
              <a:rPr lang="en"/>
              <a:t>your</a:t>
            </a:r>
            <a:r>
              <a:rPr lang="en"/>
              <a:t> render target by sample rate times sample rate), and instead of directly updating your render_target, you update your sample_buffer, and at the end, you merge all samples for each pixel cell into a final color.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are the three functions you will be writing.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Set_sample_rate is called when you press keys to increase or decrease samples/pixel</a:t>
            </a:r>
            <a:endParaRPr/>
          </a:p>
          <a:p>
            <a:pPr indent="0" lvl="0" marL="0" rtl="0" algn="l">
              <a:lnSpc>
                <a:spcPct val="100000"/>
              </a:lnSpc>
              <a:spcBef>
                <a:spcPts val="0"/>
              </a:spcBef>
              <a:spcAft>
                <a:spcPts val="0"/>
              </a:spcAft>
              <a:buSzPts val="1100"/>
              <a:buNone/>
            </a:pPr>
            <a:r>
              <a:rPr lang="en"/>
              <a:t>Set_render_target is called every time you resize your application window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With both of these functions, you will need to think about resizing the sample buffer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Resolve is an integral part of the pipeline, downsampling from the sample buffer to the target buffer. What that means is you want to loop over all the samples you took for that </a:t>
            </a:r>
            <a:r>
              <a:rPr lang="en"/>
              <a:t>pixel</a:t>
            </a:r>
            <a:r>
              <a:rPr lang="en"/>
              <a:t>, and combine them to get a final value for the pixel.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 clarify, if the sample rate is 1, you won’t need to do anything and you </a:t>
            </a:r>
            <a:endParaRPr/>
          </a:p>
          <a:p>
            <a:pPr indent="0" lvl="0" marL="0" rtl="0" algn="l">
              <a:lnSpc>
                <a:spcPct val="100000"/>
              </a:lnSpc>
              <a:spcBef>
                <a:spcPts val="0"/>
              </a:spcBef>
              <a:spcAft>
                <a:spcPts val="0"/>
              </a:spcAft>
              <a:buSzPts val="1100"/>
              <a:buNone/>
            </a:pPr>
            <a:r>
              <a:rPr lang="en"/>
              <a:t>Just need to copy the contents of the sample buffer into the target buffer.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Lecture 5 transformations</a:t>
            </a:r>
            <a:endParaRPr/>
          </a:p>
          <a:p>
            <a:pPr indent="0" lvl="0" marL="0" rtl="0" algn="l">
              <a:lnSpc>
                <a:spcPct val="100000"/>
              </a:lnSpc>
              <a:spcBef>
                <a:spcPts val="0"/>
              </a:spcBef>
              <a:spcAft>
                <a:spcPts val="0"/>
              </a:spcAft>
              <a:buSzPts val="1100"/>
              <a:buNone/>
            </a:pPr>
            <a:r>
              <a:rPr lang="en"/>
              <a:t>At the moment, transforming the parent doesn’t affect the children - we want to change this to be similar to the gif</a:t>
            </a:r>
            <a:endParaRPr/>
          </a:p>
          <a:p>
            <a:pPr indent="0" lvl="0" marL="0" rtl="0" algn="l">
              <a:lnSpc>
                <a:spcPct val="100000"/>
              </a:lnSpc>
              <a:spcBef>
                <a:spcPts val="0"/>
              </a:spcBef>
              <a:spcAft>
                <a:spcPts val="0"/>
              </a:spcAft>
              <a:buSzPts val="1100"/>
              <a:buNone/>
            </a:pPr>
            <a:r>
              <a:rPr lang="en"/>
              <a:t>We’ll have to add a few lines of code in draw_element an draw_svg (look at the transform associated with an element)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will account for panning the screen and zooming in and out.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Each time we do something ^, we’ll need to compute the matrix that transforms our new viewbox to normalized screen space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highlight>
                  <a:schemeClr val="lt1"/>
                </a:highlight>
              </a:rPr>
              <a:t>Lecture 7 </a:t>
            </a:r>
            <a:r>
              <a:rPr i="1" lang="en" sz="1200">
                <a:highlight>
                  <a:schemeClr val="lt1"/>
                </a:highlight>
              </a:rPr>
              <a:t>Perspective Projection and Texture Mapping</a:t>
            </a:r>
            <a:r>
              <a:rPr lang="en" sz="1200">
                <a:highlight>
                  <a:schemeClr val="lt1"/>
                </a:highlight>
              </a:rPr>
              <a:t>.</a:t>
            </a:r>
            <a:endParaRPr sz="1200">
              <a:highlight>
                <a:schemeClr val="lt1"/>
              </a:highlight>
            </a:endParaRPr>
          </a:p>
          <a:p>
            <a:pPr indent="0" lvl="0" marL="0" rtl="0" algn="l">
              <a:lnSpc>
                <a:spcPct val="100000"/>
              </a:lnSpc>
              <a:spcBef>
                <a:spcPts val="0"/>
              </a:spcBef>
              <a:spcAft>
                <a:spcPts val="0"/>
              </a:spcAft>
              <a:buSzPts val="1100"/>
              <a:buNone/>
            </a:pPr>
            <a:r>
              <a:rPr lang="en" sz="1200">
                <a:highlight>
                  <a:schemeClr val="lt1"/>
                </a:highlight>
              </a:rPr>
              <a:t>Here, we’ll basically be scaling a texture to the size of our image. Three ways to get the color of each sample - this task we’ll have you implement bilinear and nearest</a:t>
            </a:r>
            <a:endParaRPr sz="1200">
              <a:highlight>
                <a:schemeClr val="lt1"/>
              </a:highlight>
            </a:endParaRPr>
          </a:p>
          <a:p>
            <a:pPr indent="0" lvl="0" marL="0" rtl="0" algn="l">
              <a:lnSpc>
                <a:spcPct val="100000"/>
              </a:lnSpc>
              <a:spcBef>
                <a:spcPts val="0"/>
              </a:spcBef>
              <a:spcAft>
                <a:spcPts val="0"/>
              </a:spcAft>
              <a:buSzPts val="1100"/>
              <a:buNone/>
            </a:pPr>
            <a:r>
              <a:rPr lang="en" sz="1200">
                <a:highlight>
                  <a:schemeClr val="lt1"/>
                </a:highlight>
              </a:rPr>
              <a:t>Image pixels at half coordinates</a:t>
            </a:r>
            <a:endParaRPr sz="1200">
              <a:highlight>
                <a:schemeClr val="lt1"/>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128a6d19a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1128a6d19a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highlight>
                  <a:schemeClr val="lt1"/>
                </a:highlight>
              </a:rPr>
              <a:t>Let’s generate some MIPMAP to further combat our good old friend aliasing. We need to generate MIPMAP when there is minification, which is when the camera is very far away, a single screen pixel maps to a larger region of texture. As a a result, the pixel has no idea which color it </a:t>
            </a:r>
            <a:r>
              <a:rPr lang="en">
                <a:solidFill>
                  <a:schemeClr val="dk1"/>
                </a:solidFill>
                <a:highlight>
                  <a:schemeClr val="lt1"/>
                </a:highlight>
              </a:rPr>
              <a:t>should choose from to get an accurate representation of that region of texture. Choosing any single one texel of the texture will cause aliasing, since as you can see here, we need the average of all the texels in that region. This is very very costly to do in run-time, so we want to precompute them.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dfc4b19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10dfc4b197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and foremost, let’s understand what are SVG files. You might have heard of it, or seen it as an extension, dot svg, for some images you saved on your</a:t>
            </a:r>
            <a:r>
              <a:rPr lang="en"/>
              <a:t> computer.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SVG is an abbreviation for </a:t>
            </a:r>
            <a:r>
              <a:rPr lang="en"/>
              <a:t>Scalable</a:t>
            </a:r>
            <a:r>
              <a:rPr lang="en"/>
              <a:t> </a:t>
            </a:r>
            <a:r>
              <a:rPr lang="en"/>
              <a:t>Vector</a:t>
            </a:r>
            <a:r>
              <a:rPr lang="en"/>
              <a:t> Graphic. So there are 2 parts we want to </a:t>
            </a:r>
            <a:r>
              <a:rPr lang="en"/>
              <a:t>understand.</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AutoNum type="arabicPeriod"/>
            </a:pPr>
            <a:r>
              <a:rPr lang="en"/>
              <a:t>First, what does it mean for an image to be Scalable</a:t>
            </a:r>
            <a:endParaRPr/>
          </a:p>
          <a:p>
            <a:pPr indent="-298450" lvl="0" marL="457200" rtl="0" algn="l">
              <a:lnSpc>
                <a:spcPct val="100000"/>
              </a:lnSpc>
              <a:spcBef>
                <a:spcPts val="0"/>
              </a:spcBef>
              <a:spcAft>
                <a:spcPts val="0"/>
              </a:spcAft>
              <a:buSzPts val="1100"/>
              <a:buAutoNum type="arabicPeriod"/>
            </a:pPr>
            <a:r>
              <a:rPr lang="en"/>
              <a:t>Second, what are Vector Graphics.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The first part of task 7 is generating the MipMap. A good resource for this task is </a:t>
            </a:r>
            <a:r>
              <a:rPr lang="en">
                <a:solidFill>
                  <a:schemeClr val="dk1"/>
                </a:solidFill>
                <a:highlight>
                  <a:schemeClr val="lt1"/>
                </a:highlight>
              </a:rPr>
              <a:t>Lecture 7 </a:t>
            </a:r>
            <a:r>
              <a:rPr i="1" lang="en" sz="1200">
                <a:solidFill>
                  <a:schemeClr val="dk1"/>
                </a:solidFill>
                <a:highlight>
                  <a:schemeClr val="lt1"/>
                </a:highlight>
              </a:rPr>
              <a:t>Perspective Projection and Texture Mapping</a:t>
            </a:r>
            <a:r>
              <a:rPr lang="en" sz="1200">
                <a:solidFill>
                  <a:schemeClr val="dk1"/>
                </a:solidFill>
                <a:highlight>
                  <a:schemeClr val="lt1"/>
                </a:highlight>
              </a:rPr>
              <a:t>.</a:t>
            </a:r>
            <a:endParaRPr>
              <a:solidFill>
                <a:schemeClr val="dk1"/>
              </a:solidFill>
              <a:highlight>
                <a:schemeClr val="lt1"/>
              </a:highlight>
            </a:endParaRPr>
          </a:p>
          <a:p>
            <a:pPr indent="0" lvl="0" marL="0" rtl="0" algn="l">
              <a:lnSpc>
                <a:spcPct val="100000"/>
              </a:lnSpc>
              <a:spcBef>
                <a:spcPts val="0"/>
              </a:spcBef>
              <a:spcAft>
                <a:spcPts val="0"/>
              </a:spcAft>
              <a:buSzPts val="1100"/>
              <a:buNone/>
            </a:pPr>
            <a:r>
              <a:rPr lang="en"/>
              <a:t>We want to generate many different levels of MIPMAP so we are ready at runtime.</a:t>
            </a:r>
            <a:r>
              <a:rPr lang="en" sz="1050">
                <a:solidFill>
                  <a:schemeClr val="dk1"/>
                </a:solidFill>
                <a:latin typeface="Fira Code"/>
                <a:ea typeface="Fira Code"/>
                <a:cs typeface="Fira Code"/>
                <a:sym typeface="Fira Code"/>
              </a:rPr>
              <a:t>At Level i+1, every 4 pixels from Level i are averaged together.</a:t>
            </a:r>
            <a:r>
              <a:rPr lang="en"/>
              <a:t> The function you will need to implement is generate_mips, which takes in a texture, and an int specifying the starting level. </a:t>
            </a:r>
            <a:endParaRPr/>
          </a:p>
          <a:p>
            <a:pPr indent="0" lvl="0" marL="0" rtl="0" algn="l">
              <a:lnSpc>
                <a:spcPct val="100000"/>
              </a:lnSpc>
              <a:spcBef>
                <a:spcPts val="0"/>
              </a:spcBef>
              <a:spcAft>
                <a:spcPts val="0"/>
              </a:spcAft>
              <a:buSzPts val="1100"/>
              <a:buNone/>
            </a:pPr>
            <a:r>
              <a:rPr lang="en"/>
              <a:t>So what you want to do when generating mipmaps is </a:t>
            </a:r>
            <a:endParaRPr/>
          </a:p>
          <a:p>
            <a:pPr indent="-298450" lvl="0" marL="457200" rtl="0" algn="l">
              <a:lnSpc>
                <a:spcPct val="100000"/>
              </a:lnSpc>
              <a:spcBef>
                <a:spcPts val="0"/>
              </a:spcBef>
              <a:spcAft>
                <a:spcPts val="0"/>
              </a:spcAft>
              <a:buSzPts val="1100"/>
              <a:buAutoNum type="arabicPeriod"/>
            </a:pPr>
            <a:r>
              <a:rPr lang="en"/>
              <a:t>Allocate memory for sublevels, i.e. calling resize on tex.mipmap with the right number of levels</a:t>
            </a:r>
            <a:endParaRPr/>
          </a:p>
          <a:p>
            <a:pPr indent="-298450" lvl="0" marL="457200" rtl="0" algn="l">
              <a:lnSpc>
                <a:spcPct val="100000"/>
              </a:lnSpc>
              <a:spcBef>
                <a:spcPts val="0"/>
              </a:spcBef>
              <a:spcAft>
                <a:spcPts val="0"/>
              </a:spcAft>
              <a:buSzPts val="1100"/>
              <a:buAutoNum type="arabicPeriod"/>
            </a:pPr>
            <a:r>
              <a:rPr lang="en"/>
              <a:t>Then, you want to initialize the vectors for each level’s texels. </a:t>
            </a:r>
            <a:endParaRPr/>
          </a:p>
          <a:p>
            <a:pPr indent="-298450" lvl="0" marL="457200" rtl="0" algn="l">
              <a:lnSpc>
                <a:spcPct val="100000"/>
              </a:lnSpc>
              <a:spcBef>
                <a:spcPts val="0"/>
              </a:spcBef>
              <a:spcAft>
                <a:spcPts val="0"/>
              </a:spcAft>
              <a:buSzPts val="1100"/>
              <a:buAutoNum type="arabicPeriod"/>
            </a:pPr>
            <a:r>
              <a:rPr lang="en"/>
              <a:t>Finally, you should compute each level’s texels by averaging the corresponding 4 pixels from the level below. </a:t>
            </a:r>
            <a:endParaRPr/>
          </a:p>
          <a:p>
            <a:pPr indent="0" lvl="0" marL="0" rtl="0" algn="l">
              <a:lnSpc>
                <a:spcPct val="100000"/>
              </a:lnSpc>
              <a:spcBef>
                <a:spcPts val="0"/>
              </a:spcBef>
              <a:spcAft>
                <a:spcPts val="0"/>
              </a:spcAft>
              <a:buNone/>
            </a:pPr>
            <a:r>
              <a:rPr lang="en"/>
              <a:t>By the time you exit the function, you should have a collection of mipmaps ready to go.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second part of task 7 </a:t>
            </a:r>
            <a:r>
              <a:rPr lang="en"/>
              <a:t>involves</a:t>
            </a:r>
            <a:r>
              <a:rPr lang="en"/>
              <a:t> using the MipMaps you generated to get better values for each sample. We will be doing trilinear filtering, and a hint is, you can use sample_bilinear in your sample_trilinear function. Don’t forget to call trilinear in rasterize_image so you are </a:t>
            </a:r>
            <a:r>
              <a:rPr lang="en"/>
              <a:t>actually</a:t>
            </a:r>
            <a:r>
              <a:rPr lang="en"/>
              <a:t> doing trilinear sampling.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what you need to do is step 1, calculate your mip-map level d by following the formulas here, </a:t>
            </a:r>
            <a:r>
              <a:rPr lang="en">
                <a:solidFill>
                  <a:schemeClr val="dk1"/>
                </a:solidFill>
              </a:rPr>
              <a:t>Note that we are assuming no rotations, so we can easily calculate du/dx, dv/dx, du/dy and dv/dy. Then you want to bilinearly interpolate values at that specific (u, v) coordinate for both the MipMap at ceiling of d and floor of d. Hint, you can call sample bilinear. Then, you do another lerp with those two values, therefore summing up to 3 lerps in total.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Slide 57 - du/dx, dv/dx, du/dy, dv/dy, your code will end up with two of them being 0.</a:t>
            </a:r>
            <a:endParaRPr/>
          </a:p>
          <a:p>
            <a:pPr indent="0" lvl="0" marL="0" rtl="0" algn="l">
              <a:lnSpc>
                <a:spcPct val="100000"/>
              </a:lnSpc>
              <a:spcBef>
                <a:spcPts val="0"/>
              </a:spcBef>
              <a:spcAft>
                <a:spcPts val="0"/>
              </a:spcAft>
              <a:buSzPts val="1100"/>
              <a:buNone/>
            </a:pPr>
            <a:r>
              <a:rPr lang="en"/>
              <a:t>Note that we are assuming no rotations, so we can easily calculate du/dx, dv/dx, du/dy and dv/dy.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Lecture 8 - </a:t>
            </a:r>
            <a:r>
              <a:rPr lang="en" sz="1200">
                <a:solidFill>
                  <a:schemeClr val="dk1"/>
                </a:solidFill>
              </a:rPr>
              <a:t>Depth and Transparency</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Implementing simple alpha blending - update everywhere u write to the supersample buffer</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Congratulations on making it to the last coding task for your first graphics assignment. We are so very proud of you! Task 8 should be rather straightforward both conceptually and implementation wise. What you need to do is find all locations where you are writing to your supersample buffer, and update how you store the color values. Before we just directly wrote </a:t>
            </a:r>
            <a:r>
              <a:rPr lang="en" sz="1200">
                <a:solidFill>
                  <a:schemeClr val="dk1"/>
                </a:solidFill>
              </a:rPr>
              <a:t>whatever the current primitive’s color is into the buffer, but now we have layers of colors that we need to mix together, hence we want to be doing alpha composing. You want to first find these corresponding values for the current element and current canvas. Then you can follow these formulas here to properly compose the colors to get the result rgba. </a:t>
            </a:r>
            <a:endParaRPr sz="12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Yay! You are almost done! For the last task, we just want you to have fun and feel proud of the wonderful rasterizer you have created. We might be giving out some bonus points for the ones that are very creative so spend some time on this if you have the time.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138f967a63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138f967a63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dfc4b197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dfc4b197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Scalable means no matter how we much we zoom in, we still get perfect edges. There is no sign of aliasing. This is why people love to use SVG for logos. As you can imagine, logos have to look perfect on both small or large screens, or print mediums such as posters of different dimensions, etc.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dfc4b197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dfc4b197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an image that does NOT scale well. It is literally the same icon as the previous one, but I saved it as a png file, so now it’s a raster image. Observe what happens when we zoom in. You see the jagged edges, which are evidence of aliasing </a:t>
            </a:r>
            <a:r>
              <a:rPr lang="en"/>
              <a:t>happening.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dfc4b197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dfc4b197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what vector graphic means. Vector graphics are images drawn with geometries, aka mathematical formulas. Whereas raster 	graphics are consisted of grid of pixels that each has a rgba color </a:t>
            </a:r>
            <a:r>
              <a:rPr lang="en"/>
              <a:t>value. To personify them, we can say that vector graphic thinks in terms of individual shapes such as rectangles, circles, lines, etc, whereas raster graphic thinks in terms of each individual pixels.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dfc4b197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dfc4b197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at this point, you might ask, okay, if raster images do not scale well, and thinking </a:t>
            </a:r>
            <a:r>
              <a:rPr lang="en"/>
              <a:t>in terms</a:t>
            </a:r>
            <a:r>
              <a:rPr lang="en"/>
              <a:t> of formulas versus pixels literally means nothing to me right now, why don’t we just use vector images for everything?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dfc4b197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dfc4b197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answer is that with raster graphic, we can do more fancy editing on the image. For example, the blurring effect you see here can only be performed on a raster image. Therefore a common practice in design and art is to create designs first in vector because we are not sure of the final dimensions yet, and at the final stages where we want to spice up the image with visual effects, we go ahead and raster the </a:t>
            </a:r>
            <a:r>
              <a:rPr lang="en"/>
              <a:t>vector image.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1.png"/><Relationship Id="rId10" Type="http://schemas.openxmlformats.org/officeDocument/2006/relationships/image" Target="../media/image16.png"/><Relationship Id="rId9"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30.png"/><Relationship Id="rId10" Type="http://schemas.openxmlformats.org/officeDocument/2006/relationships/image" Target="../media/image49.png"/><Relationship Id="rId9"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10"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6.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5.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57.png"/></Relationships>
</file>

<file path=ppt/slides/_rels/slide42.xml.rels><?xml version="1.0" encoding="UTF-8" standalone="yes"?><Relationships xmlns="http://schemas.openxmlformats.org/package/2006/relationships"><Relationship Id="rId11" Type="http://schemas.openxmlformats.org/officeDocument/2006/relationships/image" Target="../media/image77.png"/><Relationship Id="rId10" Type="http://schemas.openxmlformats.org/officeDocument/2006/relationships/image" Target="../media/image75.png"/><Relationship Id="rId13" Type="http://schemas.openxmlformats.org/officeDocument/2006/relationships/image" Target="../media/image71.png"/><Relationship Id="rId12"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72.png"/><Relationship Id="rId14" Type="http://schemas.openxmlformats.org/officeDocument/2006/relationships/image" Target="../media/image73.png"/><Relationship Id="rId5" Type="http://schemas.openxmlformats.org/officeDocument/2006/relationships/image" Target="../media/image68.png"/><Relationship Id="rId6" Type="http://schemas.openxmlformats.org/officeDocument/2006/relationships/image" Target="../media/image74.png"/><Relationship Id="rId7" Type="http://schemas.openxmlformats.org/officeDocument/2006/relationships/image" Target="../media/image78.png"/><Relationship Id="rId8"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419588"/>
            <a:ext cx="8520600" cy="10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latin typeface="Work Sans"/>
                <a:ea typeface="Work Sans"/>
                <a:cs typeface="Work Sans"/>
                <a:sym typeface="Work Sans"/>
              </a:rPr>
              <a:t>DrawSVG</a:t>
            </a:r>
            <a:endParaRPr>
              <a:latin typeface="Work Sans"/>
              <a:ea typeface="Work Sans"/>
              <a:cs typeface="Work Sans"/>
              <a:sym typeface="Work Sans"/>
            </a:endParaRPr>
          </a:p>
        </p:txBody>
      </p:sp>
      <p:sp>
        <p:nvSpPr>
          <p:cNvPr id="55" name="Google Shape;55;p1"/>
          <p:cNvSpPr txBox="1"/>
          <p:nvPr>
            <p:ph idx="1" type="subTitle"/>
          </p:nvPr>
        </p:nvSpPr>
        <p:spPr>
          <a:xfrm>
            <a:off x="311700" y="1366138"/>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latin typeface="Work Sans"/>
                <a:ea typeface="Work Sans"/>
                <a:cs typeface="Work Sans"/>
                <a:sym typeface="Work Sans"/>
              </a:rPr>
              <a:t>Visualize Things on Your Screen!</a:t>
            </a:r>
            <a:endParaRPr>
              <a:latin typeface="Work Sans"/>
              <a:ea typeface="Work Sans"/>
              <a:cs typeface="Work Sans"/>
              <a:sym typeface="Work Sans"/>
            </a:endParaRPr>
          </a:p>
        </p:txBody>
      </p:sp>
      <p:pic>
        <p:nvPicPr>
          <p:cNvPr id="56" name="Google Shape;56;p1"/>
          <p:cNvPicPr preferRelativeResize="0"/>
          <p:nvPr/>
        </p:nvPicPr>
        <p:blipFill rotWithShape="1">
          <a:blip r:embed="rId3">
            <a:alphaModFix/>
          </a:blip>
          <a:srcRect b="0" l="0" r="0" t="0"/>
          <a:stretch/>
        </p:blipFill>
        <p:spPr>
          <a:xfrm>
            <a:off x="2504200" y="2165175"/>
            <a:ext cx="961550" cy="961550"/>
          </a:xfrm>
          <a:prstGeom prst="rect">
            <a:avLst/>
          </a:prstGeom>
          <a:noFill/>
          <a:ln>
            <a:noFill/>
          </a:ln>
        </p:spPr>
      </p:pic>
      <p:pic>
        <p:nvPicPr>
          <p:cNvPr id="57" name="Google Shape;57;p1"/>
          <p:cNvPicPr preferRelativeResize="0"/>
          <p:nvPr/>
        </p:nvPicPr>
        <p:blipFill rotWithShape="1">
          <a:blip r:embed="rId4">
            <a:alphaModFix/>
          </a:blip>
          <a:srcRect b="0" l="0" r="0" t="0"/>
          <a:stretch/>
        </p:blipFill>
        <p:spPr>
          <a:xfrm>
            <a:off x="3655475" y="2143374"/>
            <a:ext cx="961550" cy="1005125"/>
          </a:xfrm>
          <a:prstGeom prst="rect">
            <a:avLst/>
          </a:prstGeom>
          <a:noFill/>
          <a:ln>
            <a:noFill/>
          </a:ln>
        </p:spPr>
      </p:pic>
      <p:pic>
        <p:nvPicPr>
          <p:cNvPr id="58" name="Google Shape;58;p1"/>
          <p:cNvPicPr preferRelativeResize="0"/>
          <p:nvPr/>
        </p:nvPicPr>
        <p:blipFill rotWithShape="1">
          <a:blip r:embed="rId5">
            <a:alphaModFix/>
          </a:blip>
          <a:srcRect b="0" l="0" r="0" t="0"/>
          <a:stretch/>
        </p:blipFill>
        <p:spPr>
          <a:xfrm>
            <a:off x="4806750" y="2143392"/>
            <a:ext cx="961550" cy="1267595"/>
          </a:xfrm>
          <a:prstGeom prst="rect">
            <a:avLst/>
          </a:prstGeom>
          <a:noFill/>
          <a:ln>
            <a:noFill/>
          </a:ln>
        </p:spPr>
      </p:pic>
      <p:pic>
        <p:nvPicPr>
          <p:cNvPr id="59" name="Google Shape;59;p1"/>
          <p:cNvPicPr preferRelativeResize="0"/>
          <p:nvPr/>
        </p:nvPicPr>
        <p:blipFill rotWithShape="1">
          <a:blip r:embed="rId6">
            <a:alphaModFix/>
          </a:blip>
          <a:srcRect b="0" l="0" r="0" t="0"/>
          <a:stretch/>
        </p:blipFill>
        <p:spPr>
          <a:xfrm>
            <a:off x="5958025" y="2180024"/>
            <a:ext cx="961550" cy="931837"/>
          </a:xfrm>
          <a:prstGeom prst="rect">
            <a:avLst/>
          </a:prstGeom>
          <a:noFill/>
          <a:ln>
            <a:noFill/>
          </a:ln>
        </p:spPr>
      </p:pic>
      <p:pic>
        <p:nvPicPr>
          <p:cNvPr id="60" name="Google Shape;60;p1"/>
          <p:cNvPicPr preferRelativeResize="0"/>
          <p:nvPr/>
        </p:nvPicPr>
        <p:blipFill rotWithShape="1">
          <a:blip r:embed="rId7">
            <a:alphaModFix/>
          </a:blip>
          <a:srcRect b="0" l="0" r="0" t="0"/>
          <a:stretch/>
        </p:blipFill>
        <p:spPr>
          <a:xfrm>
            <a:off x="2504200" y="3715788"/>
            <a:ext cx="961551" cy="961551"/>
          </a:xfrm>
          <a:prstGeom prst="rect">
            <a:avLst/>
          </a:prstGeom>
          <a:noFill/>
          <a:ln>
            <a:noFill/>
          </a:ln>
        </p:spPr>
      </p:pic>
      <p:pic>
        <p:nvPicPr>
          <p:cNvPr id="61" name="Google Shape;61;p1"/>
          <p:cNvPicPr preferRelativeResize="0"/>
          <p:nvPr/>
        </p:nvPicPr>
        <p:blipFill rotWithShape="1">
          <a:blip r:embed="rId8">
            <a:alphaModFix/>
          </a:blip>
          <a:srcRect b="0" l="0" r="0" t="0"/>
          <a:stretch/>
        </p:blipFill>
        <p:spPr>
          <a:xfrm>
            <a:off x="3655475" y="3762363"/>
            <a:ext cx="961550" cy="961550"/>
          </a:xfrm>
          <a:prstGeom prst="rect">
            <a:avLst/>
          </a:prstGeom>
          <a:noFill/>
          <a:ln>
            <a:noFill/>
          </a:ln>
        </p:spPr>
      </p:pic>
      <p:pic>
        <p:nvPicPr>
          <p:cNvPr id="62" name="Google Shape;62;p1"/>
          <p:cNvPicPr preferRelativeResize="0"/>
          <p:nvPr/>
        </p:nvPicPr>
        <p:blipFill rotWithShape="1">
          <a:blip r:embed="rId9">
            <a:alphaModFix/>
          </a:blip>
          <a:srcRect b="0" l="0" r="0" t="0"/>
          <a:stretch/>
        </p:blipFill>
        <p:spPr>
          <a:xfrm>
            <a:off x="4806750" y="3762363"/>
            <a:ext cx="961550" cy="961550"/>
          </a:xfrm>
          <a:prstGeom prst="rect">
            <a:avLst/>
          </a:prstGeom>
          <a:noFill/>
          <a:ln>
            <a:noFill/>
          </a:ln>
        </p:spPr>
      </p:pic>
      <p:pic>
        <p:nvPicPr>
          <p:cNvPr id="63" name="Google Shape;63;p1"/>
          <p:cNvPicPr preferRelativeResize="0"/>
          <p:nvPr/>
        </p:nvPicPr>
        <p:blipFill rotWithShape="1">
          <a:blip r:embed="rId10">
            <a:alphaModFix/>
          </a:blip>
          <a:srcRect b="0" l="0" r="0" t="0"/>
          <a:stretch/>
        </p:blipFill>
        <p:spPr>
          <a:xfrm>
            <a:off x="5797775" y="3762363"/>
            <a:ext cx="1282061" cy="96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g10dfc4b1976_0_23"/>
          <p:cNvPicPr preferRelativeResize="0"/>
          <p:nvPr/>
        </p:nvPicPr>
        <p:blipFill>
          <a:blip r:embed="rId3">
            <a:alphaModFix/>
          </a:blip>
          <a:stretch>
            <a:fillRect/>
          </a:stretch>
        </p:blipFill>
        <p:spPr>
          <a:xfrm>
            <a:off x="748300" y="1870387"/>
            <a:ext cx="7647401" cy="1402725"/>
          </a:xfrm>
          <a:prstGeom prst="rect">
            <a:avLst/>
          </a:prstGeom>
          <a:noFill/>
          <a:ln>
            <a:noFill/>
          </a:ln>
        </p:spPr>
      </p:pic>
      <p:sp>
        <p:nvSpPr>
          <p:cNvPr id="129" name="Google Shape;129;g10dfc4b1976_0_23"/>
          <p:cNvSpPr txBox="1"/>
          <p:nvPr>
            <p:ph idx="4294967295" type="body"/>
          </p:nvPr>
        </p:nvSpPr>
        <p:spPr>
          <a:xfrm>
            <a:off x="311700" y="4230575"/>
            <a:ext cx="59988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Work Sans"/>
                <a:ea typeface="Work Sans"/>
                <a:cs typeface="Work Sans"/>
                <a:sym typeface="Work Sans"/>
              </a:rPr>
              <a:t>SVG files are not black boxes!</a:t>
            </a:r>
            <a:endParaRPr b="1">
              <a:latin typeface="Work Sans"/>
              <a:ea typeface="Work Sans"/>
              <a:cs typeface="Work Sans"/>
              <a:sym typeface="Work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Work Sans"/>
                <a:ea typeface="Work Sans"/>
                <a:cs typeface="Work Sans"/>
                <a:sym typeface="Work Sans"/>
              </a:rPr>
              <a:t>Goal of DrawSVG Lab:</a:t>
            </a:r>
            <a:endParaRPr>
              <a:latin typeface="Work Sans"/>
              <a:ea typeface="Work Sans"/>
              <a:cs typeface="Work Sans"/>
              <a:sym typeface="Work Sans"/>
            </a:endParaRPr>
          </a:p>
        </p:txBody>
      </p:sp>
      <p:pic>
        <p:nvPicPr>
          <p:cNvPr id="135" name="Google Shape;135;p3"/>
          <p:cNvPicPr preferRelativeResize="0"/>
          <p:nvPr/>
        </p:nvPicPr>
        <p:blipFill rotWithShape="1">
          <a:blip r:embed="rId3">
            <a:alphaModFix/>
          </a:blip>
          <a:srcRect b="15166" l="0" r="51392" t="0"/>
          <a:stretch/>
        </p:blipFill>
        <p:spPr>
          <a:xfrm>
            <a:off x="1960788" y="1681530"/>
            <a:ext cx="2193681" cy="2167120"/>
          </a:xfrm>
          <a:prstGeom prst="rect">
            <a:avLst/>
          </a:prstGeom>
          <a:noFill/>
          <a:ln>
            <a:noFill/>
          </a:ln>
        </p:spPr>
      </p:pic>
      <p:pic>
        <p:nvPicPr>
          <p:cNvPr id="136" name="Google Shape;136;p3"/>
          <p:cNvPicPr preferRelativeResize="0"/>
          <p:nvPr/>
        </p:nvPicPr>
        <p:blipFill rotWithShape="1">
          <a:blip r:embed="rId4">
            <a:alphaModFix/>
          </a:blip>
          <a:srcRect b="15166" l="52448" r="0" t="0"/>
          <a:stretch/>
        </p:blipFill>
        <p:spPr>
          <a:xfrm>
            <a:off x="5155893" y="1681525"/>
            <a:ext cx="2146020" cy="2167120"/>
          </a:xfrm>
          <a:prstGeom prst="rect">
            <a:avLst/>
          </a:prstGeom>
          <a:noFill/>
          <a:ln>
            <a:noFill/>
          </a:ln>
        </p:spPr>
      </p:pic>
      <p:sp>
        <p:nvSpPr>
          <p:cNvPr id="137" name="Google Shape;137;p3"/>
          <p:cNvSpPr/>
          <p:nvPr/>
        </p:nvSpPr>
        <p:spPr>
          <a:xfrm>
            <a:off x="4244844" y="2529190"/>
            <a:ext cx="820800" cy="5433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
          <p:cNvSpPr txBox="1"/>
          <p:nvPr/>
        </p:nvSpPr>
        <p:spPr>
          <a:xfrm>
            <a:off x="1960800" y="4055600"/>
            <a:ext cx="8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Work Sans"/>
                <a:ea typeface="Work Sans"/>
                <a:cs typeface="Work Sans"/>
                <a:sym typeface="Work Sans"/>
              </a:rPr>
              <a:t>vector</a:t>
            </a:r>
            <a:endParaRPr b="1">
              <a:latin typeface="Work Sans"/>
              <a:ea typeface="Work Sans"/>
              <a:cs typeface="Work Sans"/>
              <a:sym typeface="Work Sans"/>
            </a:endParaRPr>
          </a:p>
        </p:txBody>
      </p:sp>
      <p:sp>
        <p:nvSpPr>
          <p:cNvPr id="139" name="Google Shape;139;p3"/>
          <p:cNvSpPr txBox="1"/>
          <p:nvPr/>
        </p:nvSpPr>
        <p:spPr>
          <a:xfrm>
            <a:off x="5155900" y="4055600"/>
            <a:ext cx="8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Work Sans"/>
                <a:ea typeface="Work Sans"/>
                <a:cs typeface="Work Sans"/>
                <a:sym typeface="Work Sans"/>
              </a:rPr>
              <a:t>raster</a:t>
            </a:r>
            <a:endParaRPr b="1">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Overview of Tasks (Part I)</a:t>
            </a:r>
            <a:endParaRPr>
              <a:latin typeface="Exo"/>
              <a:ea typeface="Exo"/>
              <a:cs typeface="Exo"/>
              <a:sym typeface="Exo"/>
            </a:endParaRPr>
          </a:p>
        </p:txBody>
      </p:sp>
      <p:sp>
        <p:nvSpPr>
          <p:cNvPr id="145" name="Google Shape;145;p4"/>
          <p:cNvSpPr txBox="1"/>
          <p:nvPr>
            <p:ph idx="1" type="body"/>
          </p:nvPr>
        </p:nvSpPr>
        <p:spPr>
          <a:xfrm>
            <a:off x="1238300" y="1152475"/>
            <a:ext cx="29133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1: Hardware Renderer</a:t>
            </a:r>
            <a:endParaRPr b="1" sz="1600">
              <a:latin typeface="Helvetica Neue"/>
              <a:ea typeface="Helvetica Neue"/>
              <a:cs typeface="Helvetica Neue"/>
              <a:sym typeface="Helvetica Neue"/>
            </a:endParaRPr>
          </a:p>
        </p:txBody>
      </p:sp>
      <p:sp>
        <p:nvSpPr>
          <p:cNvPr id="146" name="Google Shape;146;p4"/>
          <p:cNvSpPr txBox="1"/>
          <p:nvPr>
            <p:ph idx="1" type="body"/>
          </p:nvPr>
        </p:nvSpPr>
        <p:spPr>
          <a:xfrm>
            <a:off x="1073700" y="2905075"/>
            <a:ext cx="36153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2: Drawing Lines</a:t>
            </a:r>
            <a:endParaRPr b="1" sz="1600">
              <a:latin typeface="Helvetica Neue"/>
              <a:ea typeface="Helvetica Neue"/>
              <a:cs typeface="Helvetica Neue"/>
              <a:sym typeface="Helvetica Neue"/>
            </a:endParaRPr>
          </a:p>
        </p:txBody>
      </p:sp>
      <p:sp>
        <p:nvSpPr>
          <p:cNvPr id="147" name="Google Shape;147;p4"/>
          <p:cNvSpPr txBox="1"/>
          <p:nvPr>
            <p:ph idx="1" type="body"/>
          </p:nvPr>
        </p:nvSpPr>
        <p:spPr>
          <a:xfrm>
            <a:off x="5511399" y="1152475"/>
            <a:ext cx="32895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3: Drawing Triangles</a:t>
            </a:r>
            <a:endParaRPr b="1" sz="1600">
              <a:latin typeface="Helvetica Neue"/>
              <a:ea typeface="Helvetica Neue"/>
              <a:cs typeface="Helvetica Neue"/>
              <a:sym typeface="Helvetica Neue"/>
            </a:endParaRPr>
          </a:p>
        </p:txBody>
      </p:sp>
      <p:sp>
        <p:nvSpPr>
          <p:cNvPr id="148" name="Google Shape;148;p4"/>
          <p:cNvSpPr txBox="1"/>
          <p:nvPr>
            <p:ph idx="1" type="body"/>
          </p:nvPr>
        </p:nvSpPr>
        <p:spPr>
          <a:xfrm>
            <a:off x="5357850" y="2999100"/>
            <a:ext cx="3043500" cy="61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en" sz="1600">
                <a:latin typeface="Helvetica Neue"/>
                <a:ea typeface="Helvetica Neue"/>
                <a:cs typeface="Helvetica Neue"/>
                <a:sym typeface="Helvetica Neue"/>
              </a:rPr>
              <a:t>Task 4: Anti-Aliasing Using Supersampling</a:t>
            </a:r>
            <a:endParaRPr b="1" sz="1600">
              <a:latin typeface="Helvetica Neue"/>
              <a:ea typeface="Helvetica Neue"/>
              <a:cs typeface="Helvetica Neue"/>
              <a:sym typeface="Helvetica Neue"/>
            </a:endParaRPr>
          </a:p>
        </p:txBody>
      </p:sp>
      <p:pic>
        <p:nvPicPr>
          <p:cNvPr id="149" name="Google Shape;149;p4"/>
          <p:cNvPicPr preferRelativeResize="0"/>
          <p:nvPr/>
        </p:nvPicPr>
        <p:blipFill rotWithShape="1">
          <a:blip r:embed="rId3">
            <a:alphaModFix/>
          </a:blip>
          <a:srcRect b="0" l="0" r="0" t="0"/>
          <a:stretch/>
        </p:blipFill>
        <p:spPr>
          <a:xfrm>
            <a:off x="1592692" y="1633375"/>
            <a:ext cx="2017917" cy="874950"/>
          </a:xfrm>
          <a:prstGeom prst="rect">
            <a:avLst/>
          </a:prstGeom>
          <a:noFill/>
          <a:ln>
            <a:noFill/>
          </a:ln>
        </p:spPr>
      </p:pic>
      <p:pic>
        <p:nvPicPr>
          <p:cNvPr id="150" name="Google Shape;150;p4"/>
          <p:cNvPicPr preferRelativeResize="0"/>
          <p:nvPr/>
        </p:nvPicPr>
        <p:blipFill rotWithShape="1">
          <a:blip r:embed="rId4">
            <a:alphaModFix/>
          </a:blip>
          <a:srcRect b="0" l="0" r="0" t="0"/>
          <a:stretch/>
        </p:blipFill>
        <p:spPr>
          <a:xfrm>
            <a:off x="883875" y="3383378"/>
            <a:ext cx="3383299" cy="1275075"/>
          </a:xfrm>
          <a:prstGeom prst="rect">
            <a:avLst/>
          </a:prstGeom>
          <a:noFill/>
          <a:ln>
            <a:noFill/>
          </a:ln>
        </p:spPr>
      </p:pic>
      <p:pic>
        <p:nvPicPr>
          <p:cNvPr id="151" name="Google Shape;151;p4"/>
          <p:cNvPicPr preferRelativeResize="0"/>
          <p:nvPr/>
        </p:nvPicPr>
        <p:blipFill rotWithShape="1">
          <a:blip r:embed="rId5">
            <a:alphaModFix/>
          </a:blip>
          <a:srcRect b="17348" l="42737" r="2882" t="17334"/>
          <a:stretch/>
        </p:blipFill>
        <p:spPr>
          <a:xfrm>
            <a:off x="6015300" y="1528263"/>
            <a:ext cx="1632676" cy="1470825"/>
          </a:xfrm>
          <a:prstGeom prst="rect">
            <a:avLst/>
          </a:prstGeom>
          <a:noFill/>
          <a:ln>
            <a:noFill/>
          </a:ln>
        </p:spPr>
      </p:pic>
      <p:pic>
        <p:nvPicPr>
          <p:cNvPr id="152" name="Google Shape;152;p4"/>
          <p:cNvPicPr preferRelativeResize="0"/>
          <p:nvPr/>
        </p:nvPicPr>
        <p:blipFill rotWithShape="1">
          <a:blip r:embed="rId6">
            <a:alphaModFix/>
          </a:blip>
          <a:srcRect b="0" l="17794" r="18217" t="15117"/>
          <a:stretch/>
        </p:blipFill>
        <p:spPr>
          <a:xfrm>
            <a:off x="5551325" y="3691825"/>
            <a:ext cx="2560625" cy="1275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Overview of Tasks (Part II)</a:t>
            </a:r>
            <a:endParaRPr>
              <a:latin typeface="Exo"/>
              <a:ea typeface="Exo"/>
              <a:cs typeface="Exo"/>
              <a:sym typeface="Exo"/>
            </a:endParaRPr>
          </a:p>
        </p:txBody>
      </p:sp>
      <p:sp>
        <p:nvSpPr>
          <p:cNvPr id="158" name="Google Shape;158;p5"/>
          <p:cNvSpPr txBox="1"/>
          <p:nvPr>
            <p:ph idx="1" type="body"/>
          </p:nvPr>
        </p:nvSpPr>
        <p:spPr>
          <a:xfrm>
            <a:off x="692525" y="1152475"/>
            <a:ext cx="36756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5: Implementing Modeling and Viewing Transforms</a:t>
            </a:r>
            <a:endParaRPr b="1" sz="1600">
              <a:latin typeface="Helvetica Neue"/>
              <a:ea typeface="Helvetica Neue"/>
              <a:cs typeface="Helvetica Neue"/>
              <a:sym typeface="Helvetica Neue"/>
            </a:endParaRPr>
          </a:p>
        </p:txBody>
      </p:sp>
      <p:sp>
        <p:nvSpPr>
          <p:cNvPr id="159" name="Google Shape;159;p5"/>
          <p:cNvSpPr txBox="1"/>
          <p:nvPr>
            <p:ph idx="1" type="body"/>
          </p:nvPr>
        </p:nvSpPr>
        <p:spPr>
          <a:xfrm>
            <a:off x="692700" y="2905075"/>
            <a:ext cx="36153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6: Drawing Scaled Images</a:t>
            </a:r>
            <a:endParaRPr b="1" sz="1600">
              <a:latin typeface="Helvetica Neue"/>
              <a:ea typeface="Helvetica Neue"/>
              <a:cs typeface="Helvetica Neue"/>
              <a:sym typeface="Helvetica Neue"/>
            </a:endParaRPr>
          </a:p>
        </p:txBody>
      </p:sp>
      <p:sp>
        <p:nvSpPr>
          <p:cNvPr id="160" name="Google Shape;160;p5"/>
          <p:cNvSpPr txBox="1"/>
          <p:nvPr>
            <p:ph idx="1" type="body"/>
          </p:nvPr>
        </p:nvSpPr>
        <p:spPr>
          <a:xfrm>
            <a:off x="5511399" y="1152475"/>
            <a:ext cx="32895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7: Anti-Aliasing Image Elements Using Trilinear Filtering</a:t>
            </a:r>
            <a:endParaRPr b="1" sz="1600">
              <a:latin typeface="Helvetica Neue"/>
              <a:ea typeface="Helvetica Neue"/>
              <a:cs typeface="Helvetica Neue"/>
              <a:sym typeface="Helvetica Neue"/>
            </a:endParaRPr>
          </a:p>
        </p:txBody>
      </p:sp>
      <p:sp>
        <p:nvSpPr>
          <p:cNvPr id="161" name="Google Shape;161;p5"/>
          <p:cNvSpPr txBox="1"/>
          <p:nvPr>
            <p:ph idx="1" type="body"/>
          </p:nvPr>
        </p:nvSpPr>
        <p:spPr>
          <a:xfrm>
            <a:off x="5440100" y="3007825"/>
            <a:ext cx="30435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8: Alpha Compositing</a:t>
            </a:r>
            <a:endParaRPr b="1" sz="1600">
              <a:latin typeface="Helvetica Neue"/>
              <a:ea typeface="Helvetica Neue"/>
              <a:cs typeface="Helvetica Neue"/>
              <a:sym typeface="Helvetica Neue"/>
            </a:endParaRPr>
          </a:p>
        </p:txBody>
      </p:sp>
      <p:sp>
        <p:nvSpPr>
          <p:cNvPr id="162" name="Google Shape;162;p5"/>
          <p:cNvSpPr/>
          <p:nvPr/>
        </p:nvSpPr>
        <p:spPr>
          <a:xfrm>
            <a:off x="1310600" y="1934249"/>
            <a:ext cx="1741800" cy="922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2181520" y="1961572"/>
            <a:ext cx="232200" cy="23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
          <p:cNvSpPr/>
          <p:nvPr/>
        </p:nvSpPr>
        <p:spPr>
          <a:xfrm>
            <a:off x="2202014" y="2146008"/>
            <a:ext cx="393000" cy="7104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
          <p:cNvSpPr/>
          <p:nvPr/>
        </p:nvSpPr>
        <p:spPr>
          <a:xfrm>
            <a:off x="2519647" y="2108437"/>
            <a:ext cx="437146" cy="99042"/>
          </a:xfrm>
          <a:custGeom>
            <a:rect b="b" l="l" r="r" t="t"/>
            <a:pathLst>
              <a:path extrusionOk="0" h="11676" w="51535">
                <a:moveTo>
                  <a:pt x="0" y="11676"/>
                </a:moveTo>
                <a:cubicBezTo>
                  <a:pt x="10470" y="4062"/>
                  <a:pt x="24095" y="0"/>
                  <a:pt x="37041" y="0"/>
                </a:cubicBezTo>
                <a:cubicBezTo>
                  <a:pt x="42328" y="0"/>
                  <a:pt x="50253" y="1313"/>
                  <a:pt x="51535" y="6442"/>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
          <p:cNvSpPr/>
          <p:nvPr/>
        </p:nvSpPr>
        <p:spPr>
          <a:xfrm>
            <a:off x="2171273" y="2221149"/>
            <a:ext cx="345049" cy="254451"/>
          </a:xfrm>
          <a:custGeom>
            <a:rect b="b" l="l" r="r" t="t"/>
            <a:pathLst>
              <a:path extrusionOk="0" h="36638" w="59185">
                <a:moveTo>
                  <a:pt x="59185" y="0"/>
                </a:moveTo>
                <a:cubicBezTo>
                  <a:pt x="46040" y="19120"/>
                  <a:pt x="23061" y="34079"/>
                  <a:pt x="0" y="36638"/>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
          <p:cNvSpPr/>
          <p:nvPr/>
        </p:nvSpPr>
        <p:spPr>
          <a:xfrm>
            <a:off x="2297642" y="2504622"/>
            <a:ext cx="297133" cy="286887"/>
          </a:xfrm>
          <a:custGeom>
            <a:rect b="b" l="l" r="r" t="t"/>
            <a:pathLst>
              <a:path extrusionOk="0" h="33821" w="35029">
                <a:moveTo>
                  <a:pt x="35029" y="0"/>
                </a:moveTo>
                <a:cubicBezTo>
                  <a:pt x="27341" y="0"/>
                  <a:pt x="19369" y="2314"/>
                  <a:pt x="12884" y="6442"/>
                </a:cubicBezTo>
                <a:cubicBezTo>
                  <a:pt x="4375" y="11858"/>
                  <a:pt x="0" y="23735"/>
                  <a:pt x="0" y="33821"/>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
          <p:cNvSpPr/>
          <p:nvPr/>
        </p:nvSpPr>
        <p:spPr>
          <a:xfrm>
            <a:off x="2598199" y="2504622"/>
            <a:ext cx="344941" cy="286429"/>
          </a:xfrm>
          <a:custGeom>
            <a:rect b="b" l="l" r="r" t="t"/>
            <a:pathLst>
              <a:path extrusionOk="0" h="33767" w="40665">
                <a:moveTo>
                  <a:pt x="0" y="0"/>
                </a:moveTo>
                <a:cubicBezTo>
                  <a:pt x="0" y="9896"/>
                  <a:pt x="1983" y="22689"/>
                  <a:pt x="10468" y="27781"/>
                </a:cubicBezTo>
                <a:cubicBezTo>
                  <a:pt x="19161" y="32998"/>
                  <a:pt x="31600" y="35943"/>
                  <a:pt x="40665" y="31405"/>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
          <p:cNvSpPr/>
          <p:nvPr/>
        </p:nvSpPr>
        <p:spPr>
          <a:xfrm>
            <a:off x="1361828" y="2555859"/>
            <a:ext cx="232200" cy="23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a:off x="1505757" y="2613916"/>
            <a:ext cx="30300" cy="30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
          <p:cNvSpPr/>
          <p:nvPr/>
        </p:nvSpPr>
        <p:spPr>
          <a:xfrm>
            <a:off x="1547577" y="2613916"/>
            <a:ext cx="30300" cy="30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
          <p:cNvSpPr/>
          <p:nvPr/>
        </p:nvSpPr>
        <p:spPr>
          <a:xfrm>
            <a:off x="1526667" y="2655737"/>
            <a:ext cx="30300" cy="30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3" name="Google Shape;173;p5"/>
          <p:cNvCxnSpPr/>
          <p:nvPr/>
        </p:nvCxnSpPr>
        <p:spPr>
          <a:xfrm rot="10800000">
            <a:off x="1477967" y="2699309"/>
            <a:ext cx="779400" cy="0"/>
          </a:xfrm>
          <a:prstGeom prst="straightConnector1">
            <a:avLst/>
          </a:prstGeom>
          <a:noFill/>
          <a:ln cap="flat" cmpd="sng" w="9525">
            <a:solidFill>
              <a:schemeClr val="dk2"/>
            </a:solidFill>
            <a:prstDash val="solid"/>
            <a:round/>
            <a:headEnd len="sm" w="sm" type="none"/>
            <a:tailEnd len="med" w="med" type="triangle"/>
          </a:ln>
        </p:spPr>
      </p:cxnSp>
      <p:cxnSp>
        <p:nvCxnSpPr>
          <p:cNvPr id="174" name="Google Shape;174;p5"/>
          <p:cNvCxnSpPr/>
          <p:nvPr/>
        </p:nvCxnSpPr>
        <p:spPr>
          <a:xfrm rot="10800000">
            <a:off x="2253157" y="2344584"/>
            <a:ext cx="1134000" cy="0"/>
          </a:xfrm>
          <a:prstGeom prst="straightConnector1">
            <a:avLst/>
          </a:prstGeom>
          <a:noFill/>
          <a:ln cap="flat" cmpd="sng" w="9525">
            <a:solidFill>
              <a:schemeClr val="dk2"/>
            </a:solidFill>
            <a:prstDash val="solid"/>
            <a:round/>
            <a:headEnd len="sm" w="sm" type="none"/>
            <a:tailEnd len="med" w="med" type="triangle"/>
          </a:ln>
        </p:spPr>
      </p:cxnSp>
      <p:sp>
        <p:nvSpPr>
          <p:cNvPr id="175" name="Google Shape;175;p5"/>
          <p:cNvSpPr/>
          <p:nvPr/>
        </p:nvSpPr>
        <p:spPr>
          <a:xfrm>
            <a:off x="1337923" y="2521699"/>
            <a:ext cx="283500" cy="2868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6" name="Google Shape;176;p5"/>
          <p:cNvCxnSpPr/>
          <p:nvPr/>
        </p:nvCxnSpPr>
        <p:spPr>
          <a:xfrm rot="10800000">
            <a:off x="3380328" y="2127619"/>
            <a:ext cx="0" cy="219900"/>
          </a:xfrm>
          <a:prstGeom prst="straightConnector1">
            <a:avLst/>
          </a:prstGeom>
          <a:noFill/>
          <a:ln cap="flat" cmpd="sng" w="9525">
            <a:solidFill>
              <a:schemeClr val="dk2"/>
            </a:solidFill>
            <a:prstDash val="solid"/>
            <a:round/>
            <a:headEnd len="sm" w="sm" type="none"/>
            <a:tailEnd len="med" w="med" type="triangle"/>
          </a:ln>
        </p:spPr>
      </p:cxnSp>
      <p:cxnSp>
        <p:nvCxnSpPr>
          <p:cNvPr id="177" name="Google Shape;177;p5"/>
          <p:cNvCxnSpPr/>
          <p:nvPr/>
        </p:nvCxnSpPr>
        <p:spPr>
          <a:xfrm>
            <a:off x="3383738" y="2344100"/>
            <a:ext cx="178500" cy="96000"/>
          </a:xfrm>
          <a:prstGeom prst="straightConnector1">
            <a:avLst/>
          </a:prstGeom>
          <a:noFill/>
          <a:ln cap="flat" cmpd="sng" w="9525">
            <a:solidFill>
              <a:schemeClr val="dk2"/>
            </a:solidFill>
            <a:prstDash val="solid"/>
            <a:round/>
            <a:headEnd len="sm" w="sm" type="none"/>
            <a:tailEnd len="med" w="med" type="triangle"/>
          </a:ln>
        </p:spPr>
      </p:cxnSp>
      <p:cxnSp>
        <p:nvCxnSpPr>
          <p:cNvPr id="178" name="Google Shape;178;p5"/>
          <p:cNvCxnSpPr/>
          <p:nvPr/>
        </p:nvCxnSpPr>
        <p:spPr>
          <a:xfrm>
            <a:off x="2265572" y="2459922"/>
            <a:ext cx="294000" cy="0"/>
          </a:xfrm>
          <a:prstGeom prst="straightConnector1">
            <a:avLst/>
          </a:prstGeom>
          <a:noFill/>
          <a:ln cap="flat" cmpd="sng" w="9525">
            <a:solidFill>
              <a:schemeClr val="dk2"/>
            </a:solidFill>
            <a:prstDash val="solid"/>
            <a:round/>
            <a:headEnd len="sm" w="sm" type="none"/>
            <a:tailEnd len="med" w="med" type="triangle"/>
          </a:ln>
        </p:spPr>
      </p:cxnSp>
      <p:pic>
        <p:nvPicPr>
          <p:cNvPr id="179" name="Google Shape;179;p5"/>
          <p:cNvPicPr preferRelativeResize="0"/>
          <p:nvPr/>
        </p:nvPicPr>
        <p:blipFill rotWithShape="1">
          <a:blip r:embed="rId3">
            <a:alphaModFix/>
          </a:blip>
          <a:srcRect b="0" l="0" r="0" t="0"/>
          <a:stretch/>
        </p:blipFill>
        <p:spPr>
          <a:xfrm>
            <a:off x="2214439" y="3632480"/>
            <a:ext cx="599748" cy="536393"/>
          </a:xfrm>
          <a:prstGeom prst="rect">
            <a:avLst/>
          </a:prstGeom>
          <a:noFill/>
          <a:ln>
            <a:noFill/>
          </a:ln>
        </p:spPr>
      </p:pic>
      <p:sp>
        <p:nvSpPr>
          <p:cNvPr id="180" name="Google Shape;180;p5"/>
          <p:cNvSpPr/>
          <p:nvPr/>
        </p:nvSpPr>
        <p:spPr>
          <a:xfrm>
            <a:off x="704919" y="3591750"/>
            <a:ext cx="1313100" cy="81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 name="Google Shape;181;p5"/>
          <p:cNvPicPr preferRelativeResize="0"/>
          <p:nvPr/>
        </p:nvPicPr>
        <p:blipFill rotWithShape="1">
          <a:blip r:embed="rId4">
            <a:alphaModFix/>
          </a:blip>
          <a:srcRect b="0" l="0" r="0" t="0"/>
          <a:stretch/>
        </p:blipFill>
        <p:spPr>
          <a:xfrm>
            <a:off x="2971231" y="3591750"/>
            <a:ext cx="1312782" cy="815457"/>
          </a:xfrm>
          <a:prstGeom prst="rect">
            <a:avLst/>
          </a:prstGeom>
          <a:noFill/>
          <a:ln>
            <a:noFill/>
          </a:ln>
        </p:spPr>
      </p:pic>
      <p:cxnSp>
        <p:nvCxnSpPr>
          <p:cNvPr id="182" name="Google Shape;182;p5"/>
          <p:cNvCxnSpPr/>
          <p:nvPr/>
        </p:nvCxnSpPr>
        <p:spPr>
          <a:xfrm>
            <a:off x="704919" y="4499388"/>
            <a:ext cx="1313100" cy="0"/>
          </a:xfrm>
          <a:prstGeom prst="straightConnector1">
            <a:avLst/>
          </a:prstGeom>
          <a:noFill/>
          <a:ln cap="flat" cmpd="sng" w="9525">
            <a:solidFill>
              <a:schemeClr val="dk2"/>
            </a:solidFill>
            <a:prstDash val="solid"/>
            <a:round/>
            <a:headEnd len="sm" w="sm" type="none"/>
            <a:tailEnd len="med" w="med" type="triangle"/>
          </a:ln>
        </p:spPr>
      </p:cxnSp>
      <p:cxnSp>
        <p:nvCxnSpPr>
          <p:cNvPr id="183" name="Google Shape;183;p5"/>
          <p:cNvCxnSpPr/>
          <p:nvPr/>
        </p:nvCxnSpPr>
        <p:spPr>
          <a:xfrm>
            <a:off x="608412" y="3680357"/>
            <a:ext cx="0" cy="689700"/>
          </a:xfrm>
          <a:prstGeom prst="straightConnector1">
            <a:avLst/>
          </a:prstGeom>
          <a:noFill/>
          <a:ln cap="flat" cmpd="sng" w="9525">
            <a:solidFill>
              <a:schemeClr val="dk2"/>
            </a:solidFill>
            <a:prstDash val="solid"/>
            <a:round/>
            <a:headEnd len="sm" w="sm" type="none"/>
            <a:tailEnd len="med" w="med" type="triangle"/>
          </a:ln>
        </p:spPr>
      </p:cxnSp>
      <p:cxnSp>
        <p:nvCxnSpPr>
          <p:cNvPr id="184" name="Google Shape;184;p5"/>
          <p:cNvCxnSpPr/>
          <p:nvPr/>
        </p:nvCxnSpPr>
        <p:spPr>
          <a:xfrm>
            <a:off x="2109547" y="3658104"/>
            <a:ext cx="0" cy="437700"/>
          </a:xfrm>
          <a:prstGeom prst="straightConnector1">
            <a:avLst/>
          </a:prstGeom>
          <a:noFill/>
          <a:ln cap="flat" cmpd="sng" w="9525">
            <a:solidFill>
              <a:schemeClr val="dk2"/>
            </a:solidFill>
            <a:prstDash val="solid"/>
            <a:round/>
            <a:headEnd len="sm" w="sm" type="none"/>
            <a:tailEnd len="med" w="med" type="triangle"/>
          </a:ln>
        </p:spPr>
      </p:cxnSp>
      <p:cxnSp>
        <p:nvCxnSpPr>
          <p:cNvPr id="185" name="Google Shape;185;p5"/>
          <p:cNvCxnSpPr/>
          <p:nvPr/>
        </p:nvCxnSpPr>
        <p:spPr>
          <a:xfrm>
            <a:off x="2265301" y="4244032"/>
            <a:ext cx="549000" cy="0"/>
          </a:xfrm>
          <a:prstGeom prst="straightConnector1">
            <a:avLst/>
          </a:prstGeom>
          <a:noFill/>
          <a:ln cap="flat" cmpd="sng" w="9525">
            <a:solidFill>
              <a:schemeClr val="dk2"/>
            </a:solidFill>
            <a:prstDash val="solid"/>
            <a:round/>
            <a:headEnd len="sm" w="sm" type="none"/>
            <a:tailEnd len="med" w="med" type="triangle"/>
          </a:ln>
        </p:spPr>
      </p:cxnSp>
      <p:sp>
        <p:nvSpPr>
          <p:cNvPr id="186" name="Google Shape;186;p5"/>
          <p:cNvSpPr/>
          <p:nvPr/>
        </p:nvSpPr>
        <p:spPr>
          <a:xfrm>
            <a:off x="1729433" y="4192120"/>
            <a:ext cx="51900" cy="51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
          <p:cNvSpPr/>
          <p:nvPr/>
        </p:nvSpPr>
        <p:spPr>
          <a:xfrm>
            <a:off x="4061397" y="4192120"/>
            <a:ext cx="51900" cy="51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
          <p:cNvSpPr/>
          <p:nvPr/>
        </p:nvSpPr>
        <p:spPr>
          <a:xfrm>
            <a:off x="2682514" y="4023675"/>
            <a:ext cx="51900" cy="51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9" name="Google Shape;189;p5"/>
          <p:cNvCxnSpPr>
            <a:stCxn id="186" idx="6"/>
            <a:endCxn id="188" idx="2"/>
          </p:cNvCxnSpPr>
          <p:nvPr/>
        </p:nvCxnSpPr>
        <p:spPr>
          <a:xfrm flipH="1" rot="10800000">
            <a:off x="1781333" y="4049770"/>
            <a:ext cx="901200" cy="168300"/>
          </a:xfrm>
          <a:prstGeom prst="curvedConnector3">
            <a:avLst>
              <a:gd fmla="val 50005" name="adj1"/>
            </a:avLst>
          </a:prstGeom>
          <a:noFill/>
          <a:ln cap="flat" cmpd="sng" w="9525">
            <a:solidFill>
              <a:srgbClr val="FF0000"/>
            </a:solidFill>
            <a:prstDash val="solid"/>
            <a:round/>
            <a:headEnd len="sm" w="sm" type="none"/>
            <a:tailEnd len="sm" w="sm" type="none"/>
          </a:ln>
        </p:spPr>
      </p:cxnSp>
      <p:cxnSp>
        <p:nvCxnSpPr>
          <p:cNvPr id="190" name="Google Shape;190;p5"/>
          <p:cNvCxnSpPr>
            <a:stCxn id="188" idx="4"/>
            <a:endCxn id="187" idx="0"/>
          </p:cNvCxnSpPr>
          <p:nvPr/>
        </p:nvCxnSpPr>
        <p:spPr>
          <a:xfrm flipH="1" rot="-5400000">
            <a:off x="3339664" y="3444375"/>
            <a:ext cx="116400" cy="1378800"/>
          </a:xfrm>
          <a:prstGeom prst="curvedConnector3">
            <a:avLst>
              <a:gd fmla="val 50000" name="adj1"/>
            </a:avLst>
          </a:prstGeom>
          <a:noFill/>
          <a:ln cap="flat" cmpd="sng" w="9525">
            <a:solidFill>
              <a:srgbClr val="FF0000"/>
            </a:solidFill>
            <a:prstDash val="solid"/>
            <a:round/>
            <a:headEnd len="sm" w="sm" type="none"/>
            <a:tailEnd len="sm" w="sm" type="none"/>
          </a:ln>
        </p:spPr>
      </p:cxnSp>
      <p:pic>
        <p:nvPicPr>
          <p:cNvPr id="191" name="Google Shape;191;p5"/>
          <p:cNvPicPr preferRelativeResize="0"/>
          <p:nvPr/>
        </p:nvPicPr>
        <p:blipFill rotWithShape="1">
          <a:blip r:embed="rId5">
            <a:alphaModFix/>
          </a:blip>
          <a:srcRect b="0" l="0" r="0" t="0"/>
          <a:stretch/>
        </p:blipFill>
        <p:spPr>
          <a:xfrm>
            <a:off x="6360275" y="2055124"/>
            <a:ext cx="1203150" cy="1033250"/>
          </a:xfrm>
          <a:prstGeom prst="rect">
            <a:avLst/>
          </a:prstGeom>
          <a:noFill/>
          <a:ln>
            <a:noFill/>
          </a:ln>
        </p:spPr>
      </p:pic>
      <p:pic>
        <p:nvPicPr>
          <p:cNvPr id="192" name="Google Shape;192;p5"/>
          <p:cNvPicPr preferRelativeResize="0"/>
          <p:nvPr/>
        </p:nvPicPr>
        <p:blipFill rotWithShape="1">
          <a:blip r:embed="rId6">
            <a:alphaModFix/>
          </a:blip>
          <a:srcRect b="9109" l="0" r="0" t="16639"/>
          <a:stretch/>
        </p:blipFill>
        <p:spPr>
          <a:xfrm>
            <a:off x="5819450" y="3510125"/>
            <a:ext cx="2284800" cy="1328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afe8ccafd2_0_5"/>
          <p:cNvSpPr txBox="1"/>
          <p:nvPr>
            <p:ph idx="1" type="body"/>
          </p:nvPr>
        </p:nvSpPr>
        <p:spPr>
          <a:xfrm>
            <a:off x="141675" y="695275"/>
            <a:ext cx="29133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300">
                <a:latin typeface="Helvetica Neue"/>
                <a:ea typeface="Helvetica Neue"/>
                <a:cs typeface="Helvetica Neue"/>
                <a:sym typeface="Helvetica Neue"/>
              </a:rPr>
              <a:t>Task 1: Hardware Renderer</a:t>
            </a:r>
            <a:endParaRPr b="1" sz="1300">
              <a:latin typeface="Helvetica Neue"/>
              <a:ea typeface="Helvetica Neue"/>
              <a:cs typeface="Helvetica Neue"/>
              <a:sym typeface="Helvetica Neue"/>
            </a:endParaRPr>
          </a:p>
        </p:txBody>
      </p:sp>
      <p:sp>
        <p:nvSpPr>
          <p:cNvPr id="198" name="Google Shape;198;gafe8ccafd2_0_5"/>
          <p:cNvSpPr txBox="1"/>
          <p:nvPr>
            <p:ph idx="1" type="body"/>
          </p:nvPr>
        </p:nvSpPr>
        <p:spPr>
          <a:xfrm>
            <a:off x="2535061" y="713800"/>
            <a:ext cx="22065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300">
                <a:latin typeface="Helvetica Neue"/>
                <a:ea typeface="Helvetica Neue"/>
                <a:cs typeface="Helvetica Neue"/>
                <a:sym typeface="Helvetica Neue"/>
              </a:rPr>
              <a:t>Task 2: Drawing Lines</a:t>
            </a:r>
            <a:endParaRPr b="1" sz="1300">
              <a:latin typeface="Helvetica Neue"/>
              <a:ea typeface="Helvetica Neue"/>
              <a:cs typeface="Helvetica Neue"/>
              <a:sym typeface="Helvetica Neue"/>
            </a:endParaRPr>
          </a:p>
        </p:txBody>
      </p:sp>
      <p:sp>
        <p:nvSpPr>
          <p:cNvPr id="199" name="Google Shape;199;gafe8ccafd2_0_5"/>
          <p:cNvSpPr txBox="1"/>
          <p:nvPr>
            <p:ph idx="1" type="body"/>
          </p:nvPr>
        </p:nvSpPr>
        <p:spPr>
          <a:xfrm>
            <a:off x="4564849" y="714684"/>
            <a:ext cx="32895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300">
                <a:latin typeface="Helvetica Neue"/>
                <a:ea typeface="Helvetica Neue"/>
                <a:cs typeface="Helvetica Neue"/>
                <a:sym typeface="Helvetica Neue"/>
              </a:rPr>
              <a:t>Task 3: Drawing Triangles</a:t>
            </a:r>
            <a:endParaRPr b="1" sz="1300">
              <a:latin typeface="Helvetica Neue"/>
              <a:ea typeface="Helvetica Neue"/>
              <a:cs typeface="Helvetica Neue"/>
              <a:sym typeface="Helvetica Neue"/>
            </a:endParaRPr>
          </a:p>
        </p:txBody>
      </p:sp>
      <p:sp>
        <p:nvSpPr>
          <p:cNvPr id="200" name="Google Shape;200;gafe8ccafd2_0_5"/>
          <p:cNvSpPr txBox="1"/>
          <p:nvPr>
            <p:ph idx="1" type="body"/>
          </p:nvPr>
        </p:nvSpPr>
        <p:spPr>
          <a:xfrm>
            <a:off x="6358316" y="713800"/>
            <a:ext cx="3043500" cy="61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en" sz="1300">
                <a:latin typeface="Helvetica Neue"/>
                <a:ea typeface="Helvetica Neue"/>
                <a:cs typeface="Helvetica Neue"/>
                <a:sym typeface="Helvetica Neue"/>
              </a:rPr>
              <a:t>Task 4: Anti-Aliasing Using Supersampling</a:t>
            </a:r>
            <a:endParaRPr b="1" sz="1300">
              <a:latin typeface="Helvetica Neue"/>
              <a:ea typeface="Helvetica Neue"/>
              <a:cs typeface="Helvetica Neue"/>
              <a:sym typeface="Helvetica Neue"/>
            </a:endParaRPr>
          </a:p>
        </p:txBody>
      </p:sp>
      <p:pic>
        <p:nvPicPr>
          <p:cNvPr id="201" name="Google Shape;201;gafe8ccafd2_0_5"/>
          <p:cNvPicPr preferRelativeResize="0"/>
          <p:nvPr/>
        </p:nvPicPr>
        <p:blipFill rotWithShape="1">
          <a:blip r:embed="rId3">
            <a:alphaModFix/>
          </a:blip>
          <a:srcRect b="0" l="0" r="0" t="0"/>
          <a:stretch/>
        </p:blipFill>
        <p:spPr>
          <a:xfrm>
            <a:off x="648479" y="1275781"/>
            <a:ext cx="1588772" cy="688875"/>
          </a:xfrm>
          <a:prstGeom prst="rect">
            <a:avLst/>
          </a:prstGeom>
          <a:noFill/>
          <a:ln>
            <a:noFill/>
          </a:ln>
        </p:spPr>
      </p:pic>
      <p:pic>
        <p:nvPicPr>
          <p:cNvPr id="202" name="Google Shape;202;gafe8ccafd2_0_5"/>
          <p:cNvPicPr preferRelativeResize="0"/>
          <p:nvPr/>
        </p:nvPicPr>
        <p:blipFill rotWithShape="1">
          <a:blip r:embed="rId4">
            <a:alphaModFix/>
          </a:blip>
          <a:srcRect b="0" l="0" r="0" t="0"/>
          <a:stretch/>
        </p:blipFill>
        <p:spPr>
          <a:xfrm>
            <a:off x="2568125" y="1324305"/>
            <a:ext cx="1827850" cy="688875"/>
          </a:xfrm>
          <a:prstGeom prst="rect">
            <a:avLst/>
          </a:prstGeom>
          <a:noFill/>
          <a:ln>
            <a:noFill/>
          </a:ln>
        </p:spPr>
      </p:pic>
      <p:pic>
        <p:nvPicPr>
          <p:cNvPr id="203" name="Google Shape;203;gafe8ccafd2_0_5"/>
          <p:cNvPicPr preferRelativeResize="0"/>
          <p:nvPr/>
        </p:nvPicPr>
        <p:blipFill rotWithShape="1">
          <a:blip r:embed="rId5">
            <a:alphaModFix/>
          </a:blip>
          <a:srcRect b="17348" l="42737" r="2882" t="17334"/>
          <a:stretch/>
        </p:blipFill>
        <p:spPr>
          <a:xfrm>
            <a:off x="5039361" y="1147275"/>
            <a:ext cx="1158312" cy="1043475"/>
          </a:xfrm>
          <a:prstGeom prst="rect">
            <a:avLst/>
          </a:prstGeom>
          <a:noFill/>
          <a:ln>
            <a:noFill/>
          </a:ln>
        </p:spPr>
      </p:pic>
      <p:pic>
        <p:nvPicPr>
          <p:cNvPr id="204" name="Google Shape;204;gafe8ccafd2_0_5"/>
          <p:cNvPicPr preferRelativeResize="0"/>
          <p:nvPr/>
        </p:nvPicPr>
        <p:blipFill rotWithShape="1">
          <a:blip r:embed="rId6">
            <a:alphaModFix/>
          </a:blip>
          <a:srcRect b="0" l="17794" r="18217" t="15117"/>
          <a:stretch/>
        </p:blipFill>
        <p:spPr>
          <a:xfrm>
            <a:off x="6997389" y="1331799"/>
            <a:ext cx="1753625" cy="873226"/>
          </a:xfrm>
          <a:prstGeom prst="rect">
            <a:avLst/>
          </a:prstGeom>
          <a:noFill/>
          <a:ln>
            <a:noFill/>
          </a:ln>
        </p:spPr>
      </p:pic>
      <p:sp>
        <p:nvSpPr>
          <p:cNvPr id="205" name="Google Shape;205;gafe8ccafd2_0_5"/>
          <p:cNvSpPr txBox="1"/>
          <p:nvPr>
            <p:ph idx="1" type="body"/>
          </p:nvPr>
        </p:nvSpPr>
        <p:spPr>
          <a:xfrm>
            <a:off x="-1900" y="2464400"/>
            <a:ext cx="2447400" cy="48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en" sz="1300">
                <a:latin typeface="Helvetica Neue"/>
                <a:ea typeface="Helvetica Neue"/>
                <a:cs typeface="Helvetica Neue"/>
                <a:sym typeface="Helvetica Neue"/>
              </a:rPr>
              <a:t>Task 5: Implementing Modeling and Viewing Transforms</a:t>
            </a:r>
            <a:endParaRPr b="1" sz="1300">
              <a:latin typeface="Helvetica Neue"/>
              <a:ea typeface="Helvetica Neue"/>
              <a:cs typeface="Helvetica Neue"/>
              <a:sym typeface="Helvetica Neue"/>
            </a:endParaRPr>
          </a:p>
        </p:txBody>
      </p:sp>
      <p:sp>
        <p:nvSpPr>
          <p:cNvPr id="206" name="Google Shape;206;gafe8ccafd2_0_5"/>
          <p:cNvSpPr/>
          <p:nvPr/>
        </p:nvSpPr>
        <p:spPr>
          <a:xfrm>
            <a:off x="510852" y="3388874"/>
            <a:ext cx="1356600" cy="718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afe8ccafd2_0_5"/>
          <p:cNvSpPr/>
          <p:nvPr/>
        </p:nvSpPr>
        <p:spPr>
          <a:xfrm>
            <a:off x="1189144" y="3410153"/>
            <a:ext cx="180900" cy="18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afe8ccafd2_0_5"/>
          <p:cNvSpPr/>
          <p:nvPr/>
        </p:nvSpPr>
        <p:spPr>
          <a:xfrm>
            <a:off x="1205105" y="3553795"/>
            <a:ext cx="306000" cy="553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afe8ccafd2_0_5"/>
          <p:cNvSpPr/>
          <p:nvPr/>
        </p:nvSpPr>
        <p:spPr>
          <a:xfrm>
            <a:off x="1452485" y="3524534"/>
            <a:ext cx="340518" cy="77149"/>
          </a:xfrm>
          <a:custGeom>
            <a:rect b="b" l="l" r="r" t="t"/>
            <a:pathLst>
              <a:path extrusionOk="0" h="11676" w="51535">
                <a:moveTo>
                  <a:pt x="0" y="11676"/>
                </a:moveTo>
                <a:cubicBezTo>
                  <a:pt x="10470" y="4062"/>
                  <a:pt x="24095" y="0"/>
                  <a:pt x="37041" y="0"/>
                </a:cubicBezTo>
                <a:cubicBezTo>
                  <a:pt x="42328" y="0"/>
                  <a:pt x="50253" y="1313"/>
                  <a:pt x="51535" y="6442"/>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afe8ccafd2_0_5"/>
          <p:cNvSpPr/>
          <p:nvPr/>
        </p:nvSpPr>
        <p:spPr>
          <a:xfrm>
            <a:off x="1181163" y="3612317"/>
            <a:ext cx="268700" cy="198212"/>
          </a:xfrm>
          <a:custGeom>
            <a:rect b="b" l="l" r="r" t="t"/>
            <a:pathLst>
              <a:path extrusionOk="0" h="36638" w="59185">
                <a:moveTo>
                  <a:pt x="59185" y="0"/>
                </a:moveTo>
                <a:cubicBezTo>
                  <a:pt x="46040" y="19120"/>
                  <a:pt x="23061" y="34079"/>
                  <a:pt x="0" y="36638"/>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afe8ccafd2_0_5"/>
          <p:cNvSpPr/>
          <p:nvPr/>
        </p:nvSpPr>
        <p:spPr>
          <a:xfrm>
            <a:off x="1279582" y="3833090"/>
            <a:ext cx="231454" cy="223472"/>
          </a:xfrm>
          <a:custGeom>
            <a:rect b="b" l="l" r="r" t="t"/>
            <a:pathLst>
              <a:path extrusionOk="0" h="33821" w="35029">
                <a:moveTo>
                  <a:pt x="35029" y="0"/>
                </a:moveTo>
                <a:cubicBezTo>
                  <a:pt x="27341" y="0"/>
                  <a:pt x="19369" y="2314"/>
                  <a:pt x="12884" y="6442"/>
                </a:cubicBezTo>
                <a:cubicBezTo>
                  <a:pt x="4375" y="11858"/>
                  <a:pt x="0" y="23735"/>
                  <a:pt x="0" y="33821"/>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afe8ccafd2_0_5"/>
          <p:cNvSpPr/>
          <p:nvPr/>
        </p:nvSpPr>
        <p:spPr>
          <a:xfrm>
            <a:off x="1513663" y="3833090"/>
            <a:ext cx="268694" cy="223115"/>
          </a:xfrm>
          <a:custGeom>
            <a:rect b="b" l="l" r="r" t="t"/>
            <a:pathLst>
              <a:path extrusionOk="0" h="33767" w="40665">
                <a:moveTo>
                  <a:pt x="0" y="0"/>
                </a:moveTo>
                <a:cubicBezTo>
                  <a:pt x="0" y="9896"/>
                  <a:pt x="1983" y="22689"/>
                  <a:pt x="10468" y="27781"/>
                </a:cubicBezTo>
                <a:cubicBezTo>
                  <a:pt x="19161" y="32998"/>
                  <a:pt x="31600" y="35943"/>
                  <a:pt x="40665" y="31405"/>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afe8ccafd2_0_5"/>
          <p:cNvSpPr/>
          <p:nvPr/>
        </p:nvSpPr>
        <p:spPr>
          <a:xfrm>
            <a:off x="550750" y="3872995"/>
            <a:ext cx="180900" cy="18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afe8ccafd2_0_5"/>
          <p:cNvSpPr/>
          <p:nvPr/>
        </p:nvSpPr>
        <p:spPr>
          <a:xfrm>
            <a:off x="662845" y="3918210"/>
            <a:ext cx="23700" cy="23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afe8ccafd2_0_5"/>
          <p:cNvSpPr/>
          <p:nvPr/>
        </p:nvSpPr>
        <p:spPr>
          <a:xfrm>
            <a:off x="695415" y="3918210"/>
            <a:ext cx="23700" cy="23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afe8ccafd2_0_5"/>
          <p:cNvSpPr/>
          <p:nvPr/>
        </p:nvSpPr>
        <p:spPr>
          <a:xfrm>
            <a:off x="679130" y="3950781"/>
            <a:ext cx="23700" cy="23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 name="Google Shape;217;gafe8ccafd2_0_5"/>
          <p:cNvCxnSpPr/>
          <p:nvPr/>
        </p:nvCxnSpPr>
        <p:spPr>
          <a:xfrm rot="10800000">
            <a:off x="641315" y="3984716"/>
            <a:ext cx="606900" cy="0"/>
          </a:xfrm>
          <a:prstGeom prst="straightConnector1">
            <a:avLst/>
          </a:prstGeom>
          <a:noFill/>
          <a:ln cap="flat" cmpd="sng" w="9525">
            <a:solidFill>
              <a:schemeClr val="dk2"/>
            </a:solidFill>
            <a:prstDash val="solid"/>
            <a:round/>
            <a:headEnd len="sm" w="sm" type="none"/>
            <a:tailEnd len="med" w="med" type="triangle"/>
          </a:ln>
        </p:spPr>
      </p:cxnSp>
      <p:cxnSp>
        <p:nvCxnSpPr>
          <p:cNvPr id="218" name="Google Shape;218;gafe8ccafd2_0_5"/>
          <p:cNvCxnSpPr/>
          <p:nvPr/>
        </p:nvCxnSpPr>
        <p:spPr>
          <a:xfrm rot="10800000">
            <a:off x="1244921" y="3708450"/>
            <a:ext cx="883200" cy="0"/>
          </a:xfrm>
          <a:prstGeom prst="straightConnector1">
            <a:avLst/>
          </a:prstGeom>
          <a:noFill/>
          <a:ln cap="flat" cmpd="sng" w="9525">
            <a:solidFill>
              <a:schemeClr val="dk2"/>
            </a:solidFill>
            <a:prstDash val="solid"/>
            <a:round/>
            <a:headEnd len="sm" w="sm" type="none"/>
            <a:tailEnd len="med" w="med" type="triangle"/>
          </a:ln>
        </p:spPr>
      </p:cxnSp>
      <p:sp>
        <p:nvSpPr>
          <p:cNvPr id="219" name="Google Shape;219;gafe8ccafd2_0_5"/>
          <p:cNvSpPr/>
          <p:nvPr/>
        </p:nvSpPr>
        <p:spPr>
          <a:xfrm>
            <a:off x="532132" y="3846390"/>
            <a:ext cx="220800" cy="2235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0" name="Google Shape;220;gafe8ccafd2_0_5"/>
          <p:cNvCxnSpPr/>
          <p:nvPr/>
        </p:nvCxnSpPr>
        <p:spPr>
          <a:xfrm rot="10800000">
            <a:off x="2122802" y="3539436"/>
            <a:ext cx="0" cy="171300"/>
          </a:xfrm>
          <a:prstGeom prst="straightConnector1">
            <a:avLst/>
          </a:prstGeom>
          <a:noFill/>
          <a:ln cap="flat" cmpd="sng" w="9525">
            <a:solidFill>
              <a:schemeClr val="dk2"/>
            </a:solidFill>
            <a:prstDash val="solid"/>
            <a:round/>
            <a:headEnd len="sm" w="sm" type="none"/>
            <a:tailEnd len="med" w="med" type="triangle"/>
          </a:ln>
        </p:spPr>
      </p:cxnSp>
      <p:cxnSp>
        <p:nvCxnSpPr>
          <p:cNvPr id="221" name="Google Shape;221;gafe8ccafd2_0_5"/>
          <p:cNvCxnSpPr/>
          <p:nvPr/>
        </p:nvCxnSpPr>
        <p:spPr>
          <a:xfrm>
            <a:off x="2125458" y="3708073"/>
            <a:ext cx="138900" cy="74700"/>
          </a:xfrm>
          <a:prstGeom prst="straightConnector1">
            <a:avLst/>
          </a:prstGeom>
          <a:noFill/>
          <a:ln cap="flat" cmpd="sng" w="9525">
            <a:solidFill>
              <a:schemeClr val="dk2"/>
            </a:solidFill>
            <a:prstDash val="solid"/>
            <a:round/>
            <a:headEnd len="sm" w="sm" type="none"/>
            <a:tailEnd len="med" w="med" type="triangle"/>
          </a:ln>
        </p:spPr>
      </p:cxnSp>
      <p:cxnSp>
        <p:nvCxnSpPr>
          <p:cNvPr id="222" name="Google Shape;222;gafe8ccafd2_0_5"/>
          <p:cNvCxnSpPr/>
          <p:nvPr/>
        </p:nvCxnSpPr>
        <p:spPr>
          <a:xfrm>
            <a:off x="1254606" y="3798277"/>
            <a:ext cx="228900" cy="0"/>
          </a:xfrm>
          <a:prstGeom prst="straightConnector1">
            <a:avLst/>
          </a:prstGeom>
          <a:noFill/>
          <a:ln cap="flat" cmpd="sng" w="9525">
            <a:solidFill>
              <a:schemeClr val="dk2"/>
            </a:solidFill>
            <a:prstDash val="solid"/>
            <a:round/>
            <a:headEnd len="sm" w="sm" type="none"/>
            <a:tailEnd len="med" w="med" type="triangle"/>
          </a:ln>
        </p:spPr>
      </p:cxnSp>
      <p:sp>
        <p:nvSpPr>
          <p:cNvPr id="223" name="Google Shape;223;gafe8ccafd2_0_5"/>
          <p:cNvSpPr txBox="1"/>
          <p:nvPr>
            <p:ph idx="1" type="body"/>
          </p:nvPr>
        </p:nvSpPr>
        <p:spPr>
          <a:xfrm>
            <a:off x="2383350" y="2464400"/>
            <a:ext cx="2129400" cy="48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en" sz="1300">
                <a:latin typeface="Helvetica Neue"/>
                <a:ea typeface="Helvetica Neue"/>
                <a:cs typeface="Helvetica Neue"/>
                <a:sym typeface="Helvetica Neue"/>
              </a:rPr>
              <a:t>Task 6: Drawing Scaled Images</a:t>
            </a:r>
            <a:endParaRPr b="1" sz="1300">
              <a:latin typeface="Helvetica Neue"/>
              <a:ea typeface="Helvetica Neue"/>
              <a:cs typeface="Helvetica Neue"/>
              <a:sym typeface="Helvetica Neue"/>
            </a:endParaRPr>
          </a:p>
        </p:txBody>
      </p:sp>
      <p:pic>
        <p:nvPicPr>
          <p:cNvPr id="224" name="Google Shape;224;gafe8ccafd2_0_5"/>
          <p:cNvPicPr preferRelativeResize="0"/>
          <p:nvPr/>
        </p:nvPicPr>
        <p:blipFill rotWithShape="1">
          <a:blip r:embed="rId7">
            <a:alphaModFix/>
          </a:blip>
          <a:srcRect b="0" l="0" r="0" t="0"/>
          <a:stretch/>
        </p:blipFill>
        <p:spPr>
          <a:xfrm>
            <a:off x="3852187" y="3182241"/>
            <a:ext cx="496608" cy="444152"/>
          </a:xfrm>
          <a:prstGeom prst="rect">
            <a:avLst/>
          </a:prstGeom>
          <a:noFill/>
          <a:ln>
            <a:noFill/>
          </a:ln>
        </p:spPr>
      </p:pic>
      <p:sp>
        <p:nvSpPr>
          <p:cNvPr id="225" name="Google Shape;225;gafe8ccafd2_0_5"/>
          <p:cNvSpPr/>
          <p:nvPr/>
        </p:nvSpPr>
        <p:spPr>
          <a:xfrm>
            <a:off x="2602262" y="3148516"/>
            <a:ext cx="1087200" cy="67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gafe8ccafd2_0_5"/>
          <p:cNvPicPr preferRelativeResize="0"/>
          <p:nvPr/>
        </p:nvPicPr>
        <p:blipFill rotWithShape="1">
          <a:blip r:embed="rId8">
            <a:alphaModFix/>
          </a:blip>
          <a:srcRect b="0" l="0" r="0" t="0"/>
          <a:stretch/>
        </p:blipFill>
        <p:spPr>
          <a:xfrm>
            <a:off x="2955207" y="3995841"/>
            <a:ext cx="1087020" cy="675226"/>
          </a:xfrm>
          <a:prstGeom prst="rect">
            <a:avLst/>
          </a:prstGeom>
          <a:noFill/>
          <a:ln>
            <a:noFill/>
          </a:ln>
        </p:spPr>
      </p:pic>
      <p:cxnSp>
        <p:nvCxnSpPr>
          <p:cNvPr id="227" name="Google Shape;227;gafe8ccafd2_0_5"/>
          <p:cNvCxnSpPr/>
          <p:nvPr/>
        </p:nvCxnSpPr>
        <p:spPr>
          <a:xfrm>
            <a:off x="2602262" y="3900070"/>
            <a:ext cx="1087200" cy="0"/>
          </a:xfrm>
          <a:prstGeom prst="straightConnector1">
            <a:avLst/>
          </a:prstGeom>
          <a:noFill/>
          <a:ln cap="flat" cmpd="sng" w="9525">
            <a:solidFill>
              <a:schemeClr val="dk2"/>
            </a:solidFill>
            <a:prstDash val="solid"/>
            <a:round/>
            <a:headEnd len="sm" w="sm" type="none"/>
            <a:tailEnd len="med" w="med" type="triangle"/>
          </a:ln>
        </p:spPr>
      </p:cxnSp>
      <p:cxnSp>
        <p:nvCxnSpPr>
          <p:cNvPr id="228" name="Google Shape;228;gafe8ccafd2_0_5"/>
          <p:cNvCxnSpPr/>
          <p:nvPr/>
        </p:nvCxnSpPr>
        <p:spPr>
          <a:xfrm>
            <a:off x="2522352" y="3221885"/>
            <a:ext cx="0" cy="571200"/>
          </a:xfrm>
          <a:prstGeom prst="straightConnector1">
            <a:avLst/>
          </a:prstGeom>
          <a:noFill/>
          <a:ln cap="flat" cmpd="sng" w="9525">
            <a:solidFill>
              <a:schemeClr val="dk2"/>
            </a:solidFill>
            <a:prstDash val="solid"/>
            <a:round/>
            <a:headEnd len="sm" w="sm" type="none"/>
            <a:tailEnd len="med" w="med" type="triangle"/>
          </a:ln>
        </p:spPr>
      </p:cxnSp>
      <p:cxnSp>
        <p:nvCxnSpPr>
          <p:cNvPr id="229" name="Google Shape;229;gafe8ccafd2_0_5"/>
          <p:cNvCxnSpPr/>
          <p:nvPr/>
        </p:nvCxnSpPr>
        <p:spPr>
          <a:xfrm>
            <a:off x="3765334" y="3203459"/>
            <a:ext cx="0" cy="362400"/>
          </a:xfrm>
          <a:prstGeom prst="straightConnector1">
            <a:avLst/>
          </a:prstGeom>
          <a:noFill/>
          <a:ln cap="flat" cmpd="sng" w="9525">
            <a:solidFill>
              <a:schemeClr val="dk2"/>
            </a:solidFill>
            <a:prstDash val="solid"/>
            <a:round/>
            <a:headEnd len="sm" w="sm" type="none"/>
            <a:tailEnd len="med" w="med" type="triangle"/>
          </a:ln>
        </p:spPr>
      </p:cxnSp>
      <p:cxnSp>
        <p:nvCxnSpPr>
          <p:cNvPr id="230" name="Google Shape;230;gafe8ccafd2_0_5"/>
          <p:cNvCxnSpPr/>
          <p:nvPr/>
        </p:nvCxnSpPr>
        <p:spPr>
          <a:xfrm>
            <a:off x="3894302" y="3688627"/>
            <a:ext cx="454500" cy="0"/>
          </a:xfrm>
          <a:prstGeom prst="straightConnector1">
            <a:avLst/>
          </a:prstGeom>
          <a:noFill/>
          <a:ln cap="flat" cmpd="sng" w="9525">
            <a:solidFill>
              <a:schemeClr val="dk2"/>
            </a:solidFill>
            <a:prstDash val="solid"/>
            <a:round/>
            <a:headEnd len="sm" w="sm" type="none"/>
            <a:tailEnd len="med" w="med" type="triangle"/>
          </a:ln>
        </p:spPr>
      </p:cxnSp>
      <p:sp>
        <p:nvSpPr>
          <p:cNvPr id="231" name="Google Shape;231;gafe8ccafd2_0_5"/>
          <p:cNvSpPr/>
          <p:nvPr/>
        </p:nvSpPr>
        <p:spPr>
          <a:xfrm>
            <a:off x="3450589" y="3645642"/>
            <a:ext cx="42900" cy="42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afe8ccafd2_0_5"/>
          <p:cNvSpPr/>
          <p:nvPr/>
        </p:nvSpPr>
        <p:spPr>
          <a:xfrm>
            <a:off x="3857895" y="4502672"/>
            <a:ext cx="42900" cy="42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afe8ccafd2_0_5"/>
          <p:cNvSpPr/>
          <p:nvPr/>
        </p:nvSpPr>
        <p:spPr>
          <a:xfrm>
            <a:off x="4239766" y="3506164"/>
            <a:ext cx="42900" cy="429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4" name="Google Shape;234;gafe8ccafd2_0_5"/>
          <p:cNvCxnSpPr>
            <a:stCxn id="231" idx="6"/>
            <a:endCxn id="233" idx="2"/>
          </p:cNvCxnSpPr>
          <p:nvPr/>
        </p:nvCxnSpPr>
        <p:spPr>
          <a:xfrm flipH="1" rot="10800000">
            <a:off x="3493489" y="3527592"/>
            <a:ext cx="746400" cy="139500"/>
          </a:xfrm>
          <a:prstGeom prst="curvedConnector3">
            <a:avLst>
              <a:gd fmla="val 49999" name="adj1"/>
            </a:avLst>
          </a:prstGeom>
          <a:noFill/>
          <a:ln cap="flat" cmpd="sng" w="9525">
            <a:solidFill>
              <a:srgbClr val="FF0000"/>
            </a:solidFill>
            <a:prstDash val="solid"/>
            <a:round/>
            <a:headEnd len="sm" w="sm" type="none"/>
            <a:tailEnd len="sm" w="sm" type="none"/>
          </a:ln>
        </p:spPr>
      </p:cxnSp>
      <p:cxnSp>
        <p:nvCxnSpPr>
          <p:cNvPr id="235" name="Google Shape;235;gafe8ccafd2_0_5"/>
          <p:cNvCxnSpPr>
            <a:stCxn id="233" idx="4"/>
            <a:endCxn id="232" idx="0"/>
          </p:cNvCxnSpPr>
          <p:nvPr/>
        </p:nvCxnSpPr>
        <p:spPr>
          <a:xfrm rot="5400000">
            <a:off x="3593416" y="3834964"/>
            <a:ext cx="953700" cy="381900"/>
          </a:xfrm>
          <a:prstGeom prst="curvedConnector3">
            <a:avLst>
              <a:gd fmla="val 50062" name="adj1"/>
            </a:avLst>
          </a:prstGeom>
          <a:noFill/>
          <a:ln cap="flat" cmpd="sng" w="9525">
            <a:solidFill>
              <a:srgbClr val="FF0000"/>
            </a:solidFill>
            <a:prstDash val="solid"/>
            <a:round/>
            <a:headEnd len="sm" w="sm" type="none"/>
            <a:tailEnd len="sm" w="sm" type="none"/>
          </a:ln>
        </p:spPr>
      </p:cxnSp>
      <p:sp>
        <p:nvSpPr>
          <p:cNvPr id="236" name="Google Shape;236;gafe8ccafd2_0_5"/>
          <p:cNvSpPr txBox="1"/>
          <p:nvPr>
            <p:ph idx="1" type="body"/>
          </p:nvPr>
        </p:nvSpPr>
        <p:spPr>
          <a:xfrm>
            <a:off x="4467100" y="2495550"/>
            <a:ext cx="2129400" cy="48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en" sz="1300">
                <a:latin typeface="Helvetica Neue"/>
                <a:ea typeface="Helvetica Neue"/>
                <a:cs typeface="Helvetica Neue"/>
                <a:sym typeface="Helvetica Neue"/>
              </a:rPr>
              <a:t>Task 7: Anti-Aliasing Image Elements Using Trilinear Filtering</a:t>
            </a:r>
            <a:endParaRPr b="1" sz="1300">
              <a:latin typeface="Helvetica Neue"/>
              <a:ea typeface="Helvetica Neue"/>
              <a:cs typeface="Helvetica Neue"/>
              <a:sym typeface="Helvetica Neue"/>
            </a:endParaRPr>
          </a:p>
        </p:txBody>
      </p:sp>
      <p:pic>
        <p:nvPicPr>
          <p:cNvPr id="237" name="Google Shape;237;gafe8ccafd2_0_5"/>
          <p:cNvPicPr preferRelativeResize="0"/>
          <p:nvPr/>
        </p:nvPicPr>
        <p:blipFill rotWithShape="1">
          <a:blip r:embed="rId9">
            <a:alphaModFix/>
          </a:blip>
          <a:srcRect b="0" l="0" r="0" t="0"/>
          <a:stretch/>
        </p:blipFill>
        <p:spPr>
          <a:xfrm>
            <a:off x="5016938" y="3601674"/>
            <a:ext cx="1203150" cy="1033250"/>
          </a:xfrm>
          <a:prstGeom prst="rect">
            <a:avLst/>
          </a:prstGeom>
          <a:noFill/>
          <a:ln>
            <a:noFill/>
          </a:ln>
        </p:spPr>
      </p:pic>
      <p:sp>
        <p:nvSpPr>
          <p:cNvPr id="238" name="Google Shape;238;gafe8ccafd2_0_5"/>
          <p:cNvSpPr txBox="1"/>
          <p:nvPr>
            <p:ph idx="1" type="body"/>
          </p:nvPr>
        </p:nvSpPr>
        <p:spPr>
          <a:xfrm>
            <a:off x="6729225" y="2491681"/>
            <a:ext cx="23448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300">
                <a:latin typeface="Helvetica Neue"/>
                <a:ea typeface="Helvetica Neue"/>
                <a:cs typeface="Helvetica Neue"/>
                <a:sym typeface="Helvetica Neue"/>
              </a:rPr>
              <a:t>Task 8: Alpha Compositing</a:t>
            </a:r>
            <a:endParaRPr b="1" sz="1300">
              <a:latin typeface="Helvetica Neue"/>
              <a:ea typeface="Helvetica Neue"/>
              <a:cs typeface="Helvetica Neue"/>
              <a:sym typeface="Helvetica Neue"/>
            </a:endParaRPr>
          </a:p>
        </p:txBody>
      </p:sp>
      <p:pic>
        <p:nvPicPr>
          <p:cNvPr id="239" name="Google Shape;239;gafe8ccafd2_0_5"/>
          <p:cNvPicPr preferRelativeResize="0"/>
          <p:nvPr/>
        </p:nvPicPr>
        <p:blipFill rotWithShape="1">
          <a:blip r:embed="rId10">
            <a:alphaModFix/>
          </a:blip>
          <a:srcRect b="9109" l="0" r="0" t="16639"/>
          <a:stretch/>
        </p:blipFill>
        <p:spPr>
          <a:xfrm>
            <a:off x="6751100" y="3259224"/>
            <a:ext cx="2049000" cy="11910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6"/>
          <p:cNvSpPr txBox="1"/>
          <p:nvPr>
            <p:ph type="title"/>
          </p:nvPr>
        </p:nvSpPr>
        <p:spPr>
          <a:xfrm>
            <a:off x="311700" y="445025"/>
            <a:ext cx="6050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1: Hardware Renderer (GPU)</a:t>
            </a:r>
            <a:endParaRPr>
              <a:latin typeface="Exo"/>
              <a:ea typeface="Exo"/>
              <a:cs typeface="Exo"/>
              <a:sym typeface="Exo"/>
            </a:endParaRPr>
          </a:p>
        </p:txBody>
      </p:sp>
      <p:sp>
        <p:nvSpPr>
          <p:cNvPr id="245" name="Google Shape;245;p6"/>
          <p:cNvSpPr txBox="1"/>
          <p:nvPr>
            <p:ph idx="1" type="body"/>
          </p:nvPr>
        </p:nvSpPr>
        <p:spPr>
          <a:xfrm>
            <a:off x="824500" y="1257525"/>
            <a:ext cx="31332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latin typeface="Helvetica Neue"/>
                <a:ea typeface="Helvetica Neue"/>
                <a:cs typeface="Helvetica Neue"/>
                <a:sym typeface="Helvetica Neue"/>
              </a:rPr>
              <a:t>Implement the following functions:</a:t>
            </a:r>
            <a:endParaRPr sz="1500">
              <a:latin typeface="Helvetica Neue"/>
              <a:ea typeface="Helvetica Neue"/>
              <a:cs typeface="Helvetica Neue"/>
              <a:sym typeface="Helvetica Neue"/>
            </a:endParaRPr>
          </a:p>
        </p:txBody>
      </p:sp>
      <p:sp>
        <p:nvSpPr>
          <p:cNvPr id="246" name="Google Shape;246;p6"/>
          <p:cNvSpPr txBox="1"/>
          <p:nvPr>
            <p:ph idx="1" type="body"/>
          </p:nvPr>
        </p:nvSpPr>
        <p:spPr>
          <a:xfrm>
            <a:off x="762750" y="1825425"/>
            <a:ext cx="3192300" cy="5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1000">
                <a:solidFill>
                  <a:srgbClr val="000000"/>
                </a:solidFill>
                <a:latin typeface="Fira Code"/>
                <a:ea typeface="Fira Code"/>
                <a:cs typeface="Fira Code"/>
                <a:sym typeface="Fira Code"/>
              </a:rPr>
              <a:t>void </a:t>
            </a:r>
            <a:r>
              <a:rPr b="1" lang="en" sz="1000">
                <a:solidFill>
                  <a:srgbClr val="000000"/>
                </a:solidFill>
                <a:latin typeface="Fira Code"/>
                <a:ea typeface="Fira Code"/>
                <a:cs typeface="Fira Code"/>
                <a:sym typeface="Fira Code"/>
              </a:rPr>
              <a:t>rasterize_point</a:t>
            </a:r>
            <a:r>
              <a:rPr lang="en" sz="1000">
                <a:solidFill>
                  <a:srgbClr val="000000"/>
                </a:solidFill>
                <a:latin typeface="Fira Code"/>
                <a:ea typeface="Fira Code"/>
                <a:cs typeface="Fira Code"/>
                <a:sym typeface="Fira Code"/>
              </a:rPr>
              <a:t>(float x, float y, </a:t>
            </a:r>
            <a:br>
              <a:rPr lang="en" sz="1000">
                <a:solidFill>
                  <a:srgbClr val="000000"/>
                </a:solidFill>
                <a:latin typeface="Fira Code"/>
                <a:ea typeface="Fira Code"/>
                <a:cs typeface="Fira Code"/>
                <a:sym typeface="Fira Code"/>
              </a:rPr>
            </a:br>
            <a:r>
              <a:rPr lang="en" sz="1000">
                <a:solidFill>
                  <a:srgbClr val="000000"/>
                </a:solidFill>
                <a:latin typeface="Fira Code"/>
                <a:ea typeface="Fira Code"/>
                <a:cs typeface="Fira Code"/>
                <a:sym typeface="Fira Code"/>
              </a:rPr>
              <a:t>		         Color color);</a:t>
            </a:r>
            <a:endParaRPr sz="1000">
              <a:solidFill>
                <a:srgbClr val="000000"/>
              </a:solidFill>
              <a:latin typeface="Fira Code"/>
              <a:ea typeface="Fira Code"/>
              <a:cs typeface="Fira Code"/>
              <a:sym typeface="Fira Code"/>
            </a:endParaRPr>
          </a:p>
        </p:txBody>
      </p:sp>
      <p:sp>
        <p:nvSpPr>
          <p:cNvPr id="247" name="Google Shape;247;p6"/>
          <p:cNvSpPr txBox="1"/>
          <p:nvPr>
            <p:ph idx="1" type="body"/>
          </p:nvPr>
        </p:nvSpPr>
        <p:spPr>
          <a:xfrm>
            <a:off x="874375" y="4073550"/>
            <a:ext cx="2516100" cy="51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000">
                <a:latin typeface="Helvetica Neue"/>
                <a:ea typeface="Helvetica Neue"/>
                <a:cs typeface="Helvetica Neue"/>
                <a:sym typeface="Helvetica Neue"/>
              </a:rPr>
              <a:t>functions can be found in </a:t>
            </a:r>
            <a:r>
              <a:rPr b="1" lang="en" sz="1000">
                <a:latin typeface="Fira Code"/>
                <a:ea typeface="Fira Code"/>
                <a:cs typeface="Fira Code"/>
                <a:sym typeface="Fira Code"/>
              </a:rPr>
              <a:t>hardware/hardware_renderer.cpp</a:t>
            </a:r>
            <a:endParaRPr b="1" sz="1000">
              <a:latin typeface="Fira Code"/>
              <a:ea typeface="Fira Code"/>
              <a:cs typeface="Fira Code"/>
              <a:sym typeface="Fira Code"/>
            </a:endParaRPr>
          </a:p>
        </p:txBody>
      </p:sp>
      <p:sp>
        <p:nvSpPr>
          <p:cNvPr id="248" name="Google Shape;248;p6"/>
          <p:cNvSpPr txBox="1"/>
          <p:nvPr>
            <p:ph idx="1" type="body"/>
          </p:nvPr>
        </p:nvSpPr>
        <p:spPr>
          <a:xfrm>
            <a:off x="768900" y="2478825"/>
            <a:ext cx="3192300" cy="71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000">
                <a:solidFill>
                  <a:srgbClr val="000000"/>
                </a:solidFill>
                <a:latin typeface="Fira Code"/>
                <a:ea typeface="Fira Code"/>
                <a:cs typeface="Fira Code"/>
                <a:sym typeface="Fira Code"/>
              </a:rPr>
              <a:t>void </a:t>
            </a:r>
            <a:r>
              <a:rPr b="1" lang="en" sz="1000">
                <a:solidFill>
                  <a:srgbClr val="000000"/>
                </a:solidFill>
                <a:latin typeface="Fira Code"/>
                <a:ea typeface="Fira Code"/>
                <a:cs typeface="Fira Code"/>
                <a:sym typeface="Fira Code"/>
              </a:rPr>
              <a:t>rasterize_line</a:t>
            </a:r>
            <a:r>
              <a:rPr lang="en" sz="1000">
                <a:solidFill>
                  <a:srgbClr val="000000"/>
                </a:solidFill>
                <a:latin typeface="Fira Code"/>
                <a:ea typeface="Fira Code"/>
                <a:cs typeface="Fira Code"/>
                <a:sym typeface="Fira Code"/>
              </a:rPr>
              <a:t>(float x0, float y0,</a:t>
            </a:r>
            <a:endParaRPr sz="1000">
              <a:solidFill>
                <a:srgbClr val="000000"/>
              </a:solidFill>
              <a:latin typeface="Fira Code"/>
              <a:ea typeface="Fira Code"/>
              <a:cs typeface="Fira Code"/>
              <a:sym typeface="Fira Code"/>
            </a:endParaRPr>
          </a:p>
          <a:p>
            <a:pPr indent="0" lvl="0" marL="914400" rtl="0" algn="l">
              <a:lnSpc>
                <a:spcPct val="100000"/>
              </a:lnSpc>
              <a:spcBef>
                <a:spcPts val="0"/>
              </a:spcBef>
              <a:spcAft>
                <a:spcPts val="0"/>
              </a:spcAft>
              <a:buSzPts val="1800"/>
              <a:buNone/>
            </a:pPr>
            <a:r>
              <a:rPr lang="en" sz="1000">
                <a:solidFill>
                  <a:srgbClr val="000000"/>
                </a:solidFill>
                <a:latin typeface="Fira Code"/>
                <a:ea typeface="Fira Code"/>
                <a:cs typeface="Fira Code"/>
                <a:sym typeface="Fira Code"/>
              </a:rPr>
              <a:t>        float x1, float y1, </a:t>
            </a:r>
            <a:endParaRPr sz="1000">
              <a:solidFill>
                <a:srgbClr val="000000"/>
              </a:solidFill>
              <a:latin typeface="Fira Code"/>
              <a:ea typeface="Fira Code"/>
              <a:cs typeface="Fira Code"/>
              <a:sym typeface="Fira Code"/>
            </a:endParaRPr>
          </a:p>
          <a:p>
            <a:pPr indent="457200" lvl="0" marL="914400" rtl="0" algn="l">
              <a:lnSpc>
                <a:spcPct val="100000"/>
              </a:lnSpc>
              <a:spcBef>
                <a:spcPts val="0"/>
              </a:spcBef>
              <a:spcAft>
                <a:spcPts val="1600"/>
              </a:spcAft>
              <a:buSzPts val="1800"/>
              <a:buNone/>
            </a:pPr>
            <a:r>
              <a:rPr lang="en" sz="1000">
                <a:solidFill>
                  <a:srgbClr val="000000"/>
                </a:solidFill>
                <a:latin typeface="Fira Code"/>
                <a:ea typeface="Fira Code"/>
                <a:cs typeface="Fira Code"/>
                <a:sym typeface="Fira Code"/>
              </a:rPr>
              <a:t>  Color color);</a:t>
            </a:r>
            <a:endParaRPr sz="1000">
              <a:solidFill>
                <a:srgbClr val="000000"/>
              </a:solidFill>
              <a:latin typeface="Fira Code"/>
              <a:ea typeface="Fira Code"/>
              <a:cs typeface="Fira Code"/>
              <a:sym typeface="Fira Code"/>
            </a:endParaRPr>
          </a:p>
        </p:txBody>
      </p:sp>
      <p:sp>
        <p:nvSpPr>
          <p:cNvPr id="249" name="Google Shape;249;p6"/>
          <p:cNvSpPr txBox="1"/>
          <p:nvPr>
            <p:ph idx="1" type="body"/>
          </p:nvPr>
        </p:nvSpPr>
        <p:spPr>
          <a:xfrm>
            <a:off x="768900" y="3276775"/>
            <a:ext cx="3192300" cy="71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900">
                <a:solidFill>
                  <a:srgbClr val="000000"/>
                </a:solidFill>
                <a:latin typeface="Fira Code"/>
                <a:ea typeface="Fira Code"/>
                <a:cs typeface="Fira Code"/>
                <a:sym typeface="Fira Code"/>
              </a:rPr>
              <a:t>void </a:t>
            </a:r>
            <a:r>
              <a:rPr b="1" lang="en" sz="900">
                <a:solidFill>
                  <a:srgbClr val="000000"/>
                </a:solidFill>
                <a:latin typeface="Fira Code"/>
                <a:ea typeface="Fira Code"/>
                <a:cs typeface="Fira Code"/>
                <a:sym typeface="Fira Code"/>
              </a:rPr>
              <a:t>rasterize_triangle</a:t>
            </a:r>
            <a:r>
              <a:rPr lang="en" sz="900">
                <a:solidFill>
                  <a:srgbClr val="000000"/>
                </a:solidFill>
                <a:latin typeface="Fira Code"/>
                <a:ea typeface="Fira Code"/>
                <a:cs typeface="Fira Code"/>
                <a:sym typeface="Fira Code"/>
              </a:rPr>
              <a:t>(float x0, float y0,</a:t>
            </a:r>
            <a:endParaRPr sz="900">
              <a:solidFill>
                <a:srgbClr val="000000"/>
              </a:solidFill>
              <a:latin typeface="Fira Code"/>
              <a:ea typeface="Fira Code"/>
              <a:cs typeface="Fira Code"/>
              <a:sym typeface="Fira Code"/>
            </a:endParaRPr>
          </a:p>
          <a:p>
            <a:pPr indent="0" lvl="0" marL="914400" rtl="0" algn="l">
              <a:lnSpc>
                <a:spcPct val="100000"/>
              </a:lnSpc>
              <a:spcBef>
                <a:spcPts val="0"/>
              </a:spcBef>
              <a:spcAft>
                <a:spcPts val="0"/>
              </a:spcAft>
              <a:buSzPts val="1800"/>
              <a:buNone/>
            </a:pPr>
            <a:r>
              <a:rPr lang="en" sz="900">
                <a:solidFill>
                  <a:srgbClr val="000000"/>
                </a:solidFill>
                <a:latin typeface="Fira Code"/>
                <a:ea typeface="Fira Code"/>
                <a:cs typeface="Fira Code"/>
                <a:sym typeface="Fira Code"/>
              </a:rPr>
              <a:t>           float x1, float y1, </a:t>
            </a:r>
            <a:endParaRPr sz="900">
              <a:solidFill>
                <a:srgbClr val="000000"/>
              </a:solidFill>
              <a:latin typeface="Fira Code"/>
              <a:ea typeface="Fira Code"/>
              <a:cs typeface="Fira Code"/>
              <a:sym typeface="Fira Code"/>
            </a:endParaRPr>
          </a:p>
          <a:p>
            <a:pPr indent="0" lvl="0" marL="914400" rtl="0" algn="l">
              <a:lnSpc>
                <a:spcPct val="100000"/>
              </a:lnSpc>
              <a:spcBef>
                <a:spcPts val="0"/>
              </a:spcBef>
              <a:spcAft>
                <a:spcPts val="1600"/>
              </a:spcAft>
              <a:buSzPts val="1800"/>
              <a:buNone/>
            </a:pPr>
            <a:r>
              <a:rPr lang="en" sz="900">
                <a:solidFill>
                  <a:srgbClr val="000000"/>
                </a:solidFill>
                <a:latin typeface="Fira Code"/>
                <a:ea typeface="Fira Code"/>
                <a:cs typeface="Fira Code"/>
                <a:sym typeface="Fira Code"/>
              </a:rPr>
              <a:t>           float x2, float y2, </a:t>
            </a:r>
            <a:br>
              <a:rPr lang="en" sz="900">
                <a:solidFill>
                  <a:srgbClr val="000000"/>
                </a:solidFill>
                <a:latin typeface="Fira Code"/>
                <a:ea typeface="Fira Code"/>
                <a:cs typeface="Fira Code"/>
                <a:sym typeface="Fira Code"/>
              </a:rPr>
            </a:br>
            <a:r>
              <a:rPr lang="en" sz="900">
                <a:solidFill>
                  <a:srgbClr val="000000"/>
                </a:solidFill>
                <a:latin typeface="Fira Code"/>
                <a:ea typeface="Fira Code"/>
                <a:cs typeface="Fira Code"/>
                <a:sym typeface="Fira Code"/>
              </a:rPr>
              <a:t>           Color color);</a:t>
            </a:r>
            <a:endParaRPr sz="900">
              <a:solidFill>
                <a:srgbClr val="000000"/>
              </a:solidFill>
              <a:latin typeface="Fira Code"/>
              <a:ea typeface="Fira Code"/>
              <a:cs typeface="Fira Code"/>
              <a:sym typeface="Fira Code"/>
            </a:endParaRPr>
          </a:p>
        </p:txBody>
      </p:sp>
      <p:pic>
        <p:nvPicPr>
          <p:cNvPr id="250" name="Google Shape;250;p6"/>
          <p:cNvPicPr preferRelativeResize="0"/>
          <p:nvPr/>
        </p:nvPicPr>
        <p:blipFill rotWithShape="1">
          <a:blip r:embed="rId3">
            <a:alphaModFix/>
          </a:blip>
          <a:srcRect b="0" l="0" r="0" t="0"/>
          <a:stretch/>
        </p:blipFill>
        <p:spPr>
          <a:xfrm>
            <a:off x="6130624" y="404250"/>
            <a:ext cx="1658463" cy="719100"/>
          </a:xfrm>
          <a:prstGeom prst="rect">
            <a:avLst/>
          </a:prstGeom>
          <a:noFill/>
          <a:ln>
            <a:noFill/>
          </a:ln>
        </p:spPr>
      </p:pic>
      <p:sp>
        <p:nvSpPr>
          <p:cNvPr id="251" name="Google Shape;251;p6"/>
          <p:cNvSpPr/>
          <p:nvPr/>
        </p:nvSpPr>
        <p:spPr>
          <a:xfrm>
            <a:off x="768900" y="1830892"/>
            <a:ext cx="3192300" cy="5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6"/>
          <p:cNvSpPr/>
          <p:nvPr/>
        </p:nvSpPr>
        <p:spPr>
          <a:xfrm>
            <a:off x="768900" y="2516701"/>
            <a:ext cx="3192300" cy="57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6"/>
          <p:cNvSpPr/>
          <p:nvPr/>
        </p:nvSpPr>
        <p:spPr>
          <a:xfrm>
            <a:off x="768900" y="3243450"/>
            <a:ext cx="3192300" cy="75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7"/>
          <p:cNvSpPr txBox="1"/>
          <p:nvPr>
            <p:ph type="title"/>
          </p:nvPr>
        </p:nvSpPr>
        <p:spPr>
          <a:xfrm>
            <a:off x="311700" y="445025"/>
            <a:ext cx="6050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1: Hardware Renderer (GPU)</a:t>
            </a:r>
            <a:endParaRPr>
              <a:latin typeface="Exo"/>
              <a:ea typeface="Exo"/>
              <a:cs typeface="Exo"/>
              <a:sym typeface="Exo"/>
            </a:endParaRPr>
          </a:p>
        </p:txBody>
      </p:sp>
      <p:sp>
        <p:nvSpPr>
          <p:cNvPr id="259" name="Google Shape;259;p7"/>
          <p:cNvSpPr txBox="1"/>
          <p:nvPr>
            <p:ph idx="1" type="body"/>
          </p:nvPr>
        </p:nvSpPr>
        <p:spPr>
          <a:xfrm>
            <a:off x="824500" y="1257525"/>
            <a:ext cx="3133200" cy="41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latin typeface="Helvetica Neue"/>
                <a:ea typeface="Helvetica Neue"/>
                <a:cs typeface="Helvetica Neue"/>
                <a:sym typeface="Helvetica Neue"/>
              </a:rPr>
              <a:t>Implement the following functions:</a:t>
            </a:r>
            <a:endParaRPr sz="1500">
              <a:latin typeface="Helvetica Neue"/>
              <a:ea typeface="Helvetica Neue"/>
              <a:cs typeface="Helvetica Neue"/>
              <a:sym typeface="Helvetica Neue"/>
            </a:endParaRPr>
          </a:p>
        </p:txBody>
      </p:sp>
      <p:sp>
        <p:nvSpPr>
          <p:cNvPr id="260" name="Google Shape;260;p7"/>
          <p:cNvSpPr txBox="1"/>
          <p:nvPr>
            <p:ph idx="1" type="body"/>
          </p:nvPr>
        </p:nvSpPr>
        <p:spPr>
          <a:xfrm>
            <a:off x="762750" y="1825425"/>
            <a:ext cx="3192300" cy="50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1000">
                <a:solidFill>
                  <a:srgbClr val="000000"/>
                </a:solidFill>
                <a:latin typeface="Fira Code"/>
                <a:ea typeface="Fira Code"/>
                <a:cs typeface="Fira Code"/>
                <a:sym typeface="Fira Code"/>
              </a:rPr>
              <a:t>void </a:t>
            </a:r>
            <a:r>
              <a:rPr b="1" lang="en" sz="1000">
                <a:solidFill>
                  <a:srgbClr val="000000"/>
                </a:solidFill>
                <a:latin typeface="Fira Code"/>
                <a:ea typeface="Fira Code"/>
                <a:cs typeface="Fira Code"/>
                <a:sym typeface="Fira Code"/>
              </a:rPr>
              <a:t>rasterize_point</a:t>
            </a:r>
            <a:r>
              <a:rPr lang="en" sz="1000">
                <a:solidFill>
                  <a:srgbClr val="000000"/>
                </a:solidFill>
                <a:latin typeface="Fira Code"/>
                <a:ea typeface="Fira Code"/>
                <a:cs typeface="Fira Code"/>
                <a:sym typeface="Fira Code"/>
              </a:rPr>
              <a:t>(float x, float y, </a:t>
            </a:r>
            <a:br>
              <a:rPr lang="en" sz="1000">
                <a:solidFill>
                  <a:srgbClr val="000000"/>
                </a:solidFill>
                <a:latin typeface="Fira Code"/>
                <a:ea typeface="Fira Code"/>
                <a:cs typeface="Fira Code"/>
                <a:sym typeface="Fira Code"/>
              </a:rPr>
            </a:br>
            <a:r>
              <a:rPr lang="en" sz="1000">
                <a:solidFill>
                  <a:srgbClr val="000000"/>
                </a:solidFill>
                <a:latin typeface="Fira Code"/>
                <a:ea typeface="Fira Code"/>
                <a:cs typeface="Fira Code"/>
                <a:sym typeface="Fira Code"/>
              </a:rPr>
              <a:t>		         Color color);</a:t>
            </a:r>
            <a:endParaRPr sz="1000">
              <a:solidFill>
                <a:srgbClr val="000000"/>
              </a:solidFill>
              <a:latin typeface="Fira Code"/>
              <a:ea typeface="Fira Code"/>
              <a:cs typeface="Fira Code"/>
              <a:sym typeface="Fira Code"/>
            </a:endParaRPr>
          </a:p>
        </p:txBody>
      </p:sp>
      <p:cxnSp>
        <p:nvCxnSpPr>
          <p:cNvPr id="261" name="Google Shape;261;p7"/>
          <p:cNvCxnSpPr/>
          <p:nvPr/>
        </p:nvCxnSpPr>
        <p:spPr>
          <a:xfrm>
            <a:off x="4276950" y="1219100"/>
            <a:ext cx="0" cy="3708000"/>
          </a:xfrm>
          <a:prstGeom prst="straightConnector1">
            <a:avLst/>
          </a:prstGeom>
          <a:noFill/>
          <a:ln cap="flat" cmpd="sng" w="9525">
            <a:solidFill>
              <a:schemeClr val="dk2"/>
            </a:solidFill>
            <a:prstDash val="solid"/>
            <a:round/>
            <a:headEnd len="sm" w="sm" type="none"/>
            <a:tailEnd len="sm" w="sm" type="none"/>
          </a:ln>
        </p:spPr>
      </p:cxnSp>
      <p:sp>
        <p:nvSpPr>
          <p:cNvPr id="262" name="Google Shape;262;p7"/>
          <p:cNvSpPr txBox="1"/>
          <p:nvPr>
            <p:ph idx="1" type="body"/>
          </p:nvPr>
        </p:nvSpPr>
        <p:spPr>
          <a:xfrm>
            <a:off x="874375" y="4073550"/>
            <a:ext cx="2516100" cy="51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000">
                <a:latin typeface="Helvetica Neue"/>
                <a:ea typeface="Helvetica Neue"/>
                <a:cs typeface="Helvetica Neue"/>
                <a:sym typeface="Helvetica Neue"/>
              </a:rPr>
              <a:t>functions can be found in </a:t>
            </a:r>
            <a:r>
              <a:rPr b="1" lang="en" sz="1000">
                <a:latin typeface="Fira Code"/>
                <a:ea typeface="Fira Code"/>
                <a:cs typeface="Fira Code"/>
                <a:sym typeface="Fira Code"/>
              </a:rPr>
              <a:t>hardware/hardware_renderer.cpp</a:t>
            </a:r>
            <a:endParaRPr b="1" sz="1000">
              <a:latin typeface="Fira Code"/>
              <a:ea typeface="Fira Code"/>
              <a:cs typeface="Fira Code"/>
              <a:sym typeface="Fira Code"/>
            </a:endParaRPr>
          </a:p>
        </p:txBody>
      </p:sp>
      <p:sp>
        <p:nvSpPr>
          <p:cNvPr id="263" name="Google Shape;263;p7"/>
          <p:cNvSpPr txBox="1"/>
          <p:nvPr>
            <p:ph idx="1" type="body"/>
          </p:nvPr>
        </p:nvSpPr>
        <p:spPr>
          <a:xfrm>
            <a:off x="768900" y="2478825"/>
            <a:ext cx="3192300" cy="71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000">
                <a:solidFill>
                  <a:srgbClr val="000000"/>
                </a:solidFill>
                <a:latin typeface="Fira Code"/>
                <a:ea typeface="Fira Code"/>
                <a:cs typeface="Fira Code"/>
                <a:sym typeface="Fira Code"/>
              </a:rPr>
              <a:t>void </a:t>
            </a:r>
            <a:r>
              <a:rPr b="1" lang="en" sz="1000">
                <a:solidFill>
                  <a:srgbClr val="000000"/>
                </a:solidFill>
                <a:latin typeface="Fira Code"/>
                <a:ea typeface="Fira Code"/>
                <a:cs typeface="Fira Code"/>
                <a:sym typeface="Fira Code"/>
              </a:rPr>
              <a:t>rasterize_line</a:t>
            </a:r>
            <a:r>
              <a:rPr lang="en" sz="1000">
                <a:solidFill>
                  <a:srgbClr val="000000"/>
                </a:solidFill>
                <a:latin typeface="Fira Code"/>
                <a:ea typeface="Fira Code"/>
                <a:cs typeface="Fira Code"/>
                <a:sym typeface="Fira Code"/>
              </a:rPr>
              <a:t>(float x0, float y0,</a:t>
            </a:r>
            <a:endParaRPr sz="1000">
              <a:solidFill>
                <a:srgbClr val="000000"/>
              </a:solidFill>
              <a:latin typeface="Fira Code"/>
              <a:ea typeface="Fira Code"/>
              <a:cs typeface="Fira Code"/>
              <a:sym typeface="Fira Code"/>
            </a:endParaRPr>
          </a:p>
          <a:p>
            <a:pPr indent="0" lvl="0" marL="914400" rtl="0" algn="l">
              <a:lnSpc>
                <a:spcPct val="100000"/>
              </a:lnSpc>
              <a:spcBef>
                <a:spcPts val="0"/>
              </a:spcBef>
              <a:spcAft>
                <a:spcPts val="0"/>
              </a:spcAft>
              <a:buSzPts val="1800"/>
              <a:buNone/>
            </a:pPr>
            <a:r>
              <a:rPr lang="en" sz="1000">
                <a:solidFill>
                  <a:srgbClr val="000000"/>
                </a:solidFill>
                <a:latin typeface="Fira Code"/>
                <a:ea typeface="Fira Code"/>
                <a:cs typeface="Fira Code"/>
                <a:sym typeface="Fira Code"/>
              </a:rPr>
              <a:t>        float x1, float y1, </a:t>
            </a:r>
            <a:endParaRPr sz="1000">
              <a:solidFill>
                <a:srgbClr val="000000"/>
              </a:solidFill>
              <a:latin typeface="Fira Code"/>
              <a:ea typeface="Fira Code"/>
              <a:cs typeface="Fira Code"/>
              <a:sym typeface="Fira Code"/>
            </a:endParaRPr>
          </a:p>
          <a:p>
            <a:pPr indent="457200" lvl="0" marL="914400" rtl="0" algn="l">
              <a:lnSpc>
                <a:spcPct val="100000"/>
              </a:lnSpc>
              <a:spcBef>
                <a:spcPts val="0"/>
              </a:spcBef>
              <a:spcAft>
                <a:spcPts val="1600"/>
              </a:spcAft>
              <a:buSzPts val="1800"/>
              <a:buNone/>
            </a:pPr>
            <a:r>
              <a:rPr lang="en" sz="1000">
                <a:solidFill>
                  <a:srgbClr val="000000"/>
                </a:solidFill>
                <a:latin typeface="Fira Code"/>
                <a:ea typeface="Fira Code"/>
                <a:cs typeface="Fira Code"/>
                <a:sym typeface="Fira Code"/>
              </a:rPr>
              <a:t>  Color color);</a:t>
            </a:r>
            <a:endParaRPr sz="1000">
              <a:solidFill>
                <a:srgbClr val="000000"/>
              </a:solidFill>
              <a:latin typeface="Fira Code"/>
              <a:ea typeface="Fira Code"/>
              <a:cs typeface="Fira Code"/>
              <a:sym typeface="Fira Code"/>
            </a:endParaRPr>
          </a:p>
        </p:txBody>
      </p:sp>
      <p:sp>
        <p:nvSpPr>
          <p:cNvPr id="264" name="Google Shape;264;p7"/>
          <p:cNvSpPr txBox="1"/>
          <p:nvPr>
            <p:ph idx="1" type="body"/>
          </p:nvPr>
        </p:nvSpPr>
        <p:spPr>
          <a:xfrm>
            <a:off x="768900" y="3276775"/>
            <a:ext cx="3192300" cy="71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900">
                <a:solidFill>
                  <a:srgbClr val="000000"/>
                </a:solidFill>
                <a:latin typeface="Fira Code"/>
                <a:ea typeface="Fira Code"/>
                <a:cs typeface="Fira Code"/>
                <a:sym typeface="Fira Code"/>
              </a:rPr>
              <a:t>void </a:t>
            </a:r>
            <a:r>
              <a:rPr b="1" lang="en" sz="900">
                <a:solidFill>
                  <a:srgbClr val="000000"/>
                </a:solidFill>
                <a:latin typeface="Fira Code"/>
                <a:ea typeface="Fira Code"/>
                <a:cs typeface="Fira Code"/>
                <a:sym typeface="Fira Code"/>
              </a:rPr>
              <a:t>rasterize_triangle</a:t>
            </a:r>
            <a:r>
              <a:rPr lang="en" sz="900">
                <a:solidFill>
                  <a:srgbClr val="000000"/>
                </a:solidFill>
                <a:latin typeface="Fira Code"/>
                <a:ea typeface="Fira Code"/>
                <a:cs typeface="Fira Code"/>
                <a:sym typeface="Fira Code"/>
              </a:rPr>
              <a:t>(float x0, float y0,</a:t>
            </a:r>
            <a:endParaRPr sz="900">
              <a:solidFill>
                <a:srgbClr val="000000"/>
              </a:solidFill>
              <a:latin typeface="Fira Code"/>
              <a:ea typeface="Fira Code"/>
              <a:cs typeface="Fira Code"/>
              <a:sym typeface="Fira Code"/>
            </a:endParaRPr>
          </a:p>
          <a:p>
            <a:pPr indent="0" lvl="0" marL="914400" rtl="0" algn="l">
              <a:lnSpc>
                <a:spcPct val="100000"/>
              </a:lnSpc>
              <a:spcBef>
                <a:spcPts val="0"/>
              </a:spcBef>
              <a:spcAft>
                <a:spcPts val="0"/>
              </a:spcAft>
              <a:buSzPts val="1800"/>
              <a:buNone/>
            </a:pPr>
            <a:r>
              <a:rPr lang="en" sz="900">
                <a:solidFill>
                  <a:srgbClr val="000000"/>
                </a:solidFill>
                <a:latin typeface="Fira Code"/>
                <a:ea typeface="Fira Code"/>
                <a:cs typeface="Fira Code"/>
                <a:sym typeface="Fira Code"/>
              </a:rPr>
              <a:t>           float x1, float y1, </a:t>
            </a:r>
            <a:endParaRPr sz="900">
              <a:solidFill>
                <a:srgbClr val="000000"/>
              </a:solidFill>
              <a:latin typeface="Fira Code"/>
              <a:ea typeface="Fira Code"/>
              <a:cs typeface="Fira Code"/>
              <a:sym typeface="Fira Code"/>
            </a:endParaRPr>
          </a:p>
          <a:p>
            <a:pPr indent="0" lvl="0" marL="914400" rtl="0" algn="l">
              <a:lnSpc>
                <a:spcPct val="100000"/>
              </a:lnSpc>
              <a:spcBef>
                <a:spcPts val="0"/>
              </a:spcBef>
              <a:spcAft>
                <a:spcPts val="1600"/>
              </a:spcAft>
              <a:buSzPts val="1800"/>
              <a:buNone/>
            </a:pPr>
            <a:r>
              <a:rPr lang="en" sz="900">
                <a:solidFill>
                  <a:srgbClr val="000000"/>
                </a:solidFill>
                <a:latin typeface="Fira Code"/>
                <a:ea typeface="Fira Code"/>
                <a:cs typeface="Fira Code"/>
                <a:sym typeface="Fira Code"/>
              </a:rPr>
              <a:t>           float x2, float y2, </a:t>
            </a:r>
            <a:br>
              <a:rPr lang="en" sz="900">
                <a:solidFill>
                  <a:srgbClr val="000000"/>
                </a:solidFill>
                <a:latin typeface="Fira Code"/>
                <a:ea typeface="Fira Code"/>
                <a:cs typeface="Fira Code"/>
                <a:sym typeface="Fira Code"/>
              </a:rPr>
            </a:br>
            <a:r>
              <a:rPr lang="en" sz="900">
                <a:solidFill>
                  <a:srgbClr val="000000"/>
                </a:solidFill>
                <a:latin typeface="Fira Code"/>
                <a:ea typeface="Fira Code"/>
                <a:cs typeface="Fira Code"/>
                <a:sym typeface="Fira Code"/>
              </a:rPr>
              <a:t>           Color color);</a:t>
            </a:r>
            <a:endParaRPr sz="900">
              <a:solidFill>
                <a:srgbClr val="000000"/>
              </a:solidFill>
              <a:latin typeface="Fira Code"/>
              <a:ea typeface="Fira Code"/>
              <a:cs typeface="Fira Code"/>
              <a:sym typeface="Fira Code"/>
            </a:endParaRPr>
          </a:p>
        </p:txBody>
      </p:sp>
      <p:pic>
        <p:nvPicPr>
          <p:cNvPr id="265" name="Google Shape;265;p7"/>
          <p:cNvPicPr preferRelativeResize="0"/>
          <p:nvPr/>
        </p:nvPicPr>
        <p:blipFill rotWithShape="1">
          <a:blip r:embed="rId3">
            <a:alphaModFix/>
          </a:blip>
          <a:srcRect b="0" l="0" r="0" t="0"/>
          <a:stretch/>
        </p:blipFill>
        <p:spPr>
          <a:xfrm>
            <a:off x="6130624" y="404250"/>
            <a:ext cx="1658463" cy="719100"/>
          </a:xfrm>
          <a:prstGeom prst="rect">
            <a:avLst/>
          </a:prstGeom>
          <a:noFill/>
          <a:ln>
            <a:noFill/>
          </a:ln>
        </p:spPr>
      </p:pic>
      <p:sp>
        <p:nvSpPr>
          <p:cNvPr id="266" name="Google Shape;266;p7"/>
          <p:cNvSpPr/>
          <p:nvPr/>
        </p:nvSpPr>
        <p:spPr>
          <a:xfrm>
            <a:off x="768900" y="1830892"/>
            <a:ext cx="3192300" cy="5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
          <p:cNvSpPr/>
          <p:nvPr/>
        </p:nvSpPr>
        <p:spPr>
          <a:xfrm>
            <a:off x="768900" y="2516701"/>
            <a:ext cx="3192300" cy="57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
          <p:cNvSpPr/>
          <p:nvPr/>
        </p:nvSpPr>
        <p:spPr>
          <a:xfrm>
            <a:off x="768900" y="3243450"/>
            <a:ext cx="3192300" cy="75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
          <p:cNvSpPr/>
          <p:nvPr/>
        </p:nvSpPr>
        <p:spPr>
          <a:xfrm>
            <a:off x="5044200" y="2392125"/>
            <a:ext cx="3513300" cy="1467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Fira Code"/>
              <a:ea typeface="Fira Code"/>
              <a:cs typeface="Fira Code"/>
              <a:sym typeface="Fira Code"/>
            </a:endParaRPr>
          </a:p>
          <a:p>
            <a:pPr indent="45720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ira Code"/>
                <a:ea typeface="Fira Code"/>
                <a:cs typeface="Fira Code"/>
                <a:sym typeface="Fira Code"/>
              </a:rPr>
              <a:t>void </a:t>
            </a:r>
            <a:r>
              <a:rPr b="1" i="0" lang="en" sz="1100" u="none" cap="none" strike="noStrike">
                <a:solidFill>
                  <a:schemeClr val="dk1"/>
                </a:solidFill>
                <a:latin typeface="Fira Code"/>
                <a:ea typeface="Fira Code"/>
                <a:cs typeface="Fira Code"/>
                <a:sym typeface="Fira Code"/>
              </a:rPr>
              <a:t>rasterize_primitive</a:t>
            </a:r>
            <a:r>
              <a:rPr b="0" i="0" lang="en" sz="1100" u="none" cap="none" strike="noStrike">
                <a:solidFill>
                  <a:schemeClr val="dk1"/>
                </a:solidFill>
                <a:latin typeface="Fira Code"/>
                <a:ea typeface="Fira Code"/>
                <a:cs typeface="Fira Code"/>
                <a:sym typeface="Fira Code"/>
              </a:rPr>
              <a:t>() {</a:t>
            </a:r>
            <a:endParaRPr b="0" i="0" sz="1100" u="none" cap="none" strike="noStrike">
              <a:solidFill>
                <a:schemeClr val="dk1"/>
              </a:solidFill>
              <a:latin typeface="Fira Code"/>
              <a:ea typeface="Fira Code"/>
              <a:cs typeface="Fira Code"/>
              <a:sym typeface="Fira Code"/>
            </a:endParaRPr>
          </a:p>
          <a:p>
            <a:pPr indent="45720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ira Code"/>
                <a:ea typeface="Fira Code"/>
                <a:cs typeface="Fira Code"/>
                <a:sym typeface="Fira Code"/>
              </a:rPr>
              <a:t>glBegin(GLenum mode);</a:t>
            </a:r>
            <a:endParaRPr b="0" i="0" sz="1100" u="none" cap="none" strike="noStrike">
              <a:solidFill>
                <a:schemeClr val="dk1"/>
              </a:solidFill>
              <a:latin typeface="Fira Code"/>
              <a:ea typeface="Fira Code"/>
              <a:cs typeface="Fira Code"/>
              <a:sym typeface="Fira Code"/>
            </a:endParaRPr>
          </a:p>
          <a:p>
            <a:pPr indent="45720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ira Code"/>
                <a:ea typeface="Fira Code"/>
                <a:cs typeface="Fira Code"/>
                <a:sym typeface="Fira Code"/>
              </a:rPr>
              <a:t>  ... </a:t>
            </a:r>
            <a:endParaRPr b="0" i="0" sz="1100" u="none" cap="none" strike="noStrike">
              <a:solidFill>
                <a:schemeClr val="dk1"/>
              </a:solidFill>
              <a:latin typeface="Fira Code"/>
              <a:ea typeface="Fira Code"/>
              <a:cs typeface="Fira Code"/>
              <a:sym typeface="Fira Code"/>
            </a:endParaRPr>
          </a:p>
          <a:p>
            <a:pPr indent="457200" lvl="0" marL="0" marR="0" rtl="0" algn="l">
              <a:lnSpc>
                <a:spcPct val="100000"/>
              </a:lnSpc>
              <a:spcBef>
                <a:spcPts val="0"/>
              </a:spcBef>
              <a:spcAft>
                <a:spcPts val="0"/>
              </a:spcAft>
              <a:buClr>
                <a:srgbClr val="000000"/>
              </a:buClr>
              <a:buSzPts val="100"/>
              <a:buFont typeface="Arial"/>
              <a:buNone/>
            </a:pPr>
            <a:r>
              <a:t/>
            </a:r>
            <a:endParaRPr b="0" i="0" sz="100" u="none" cap="none" strike="noStrike">
              <a:solidFill>
                <a:srgbClr val="666666"/>
              </a:solidFill>
              <a:latin typeface="Fira Code"/>
              <a:ea typeface="Fira Code"/>
              <a:cs typeface="Fira Code"/>
              <a:sym typeface="Fira Code"/>
            </a:endParaRPr>
          </a:p>
          <a:p>
            <a:pPr indent="457200" lvl="0" marL="45720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ira Code"/>
                <a:ea typeface="Fira Code"/>
                <a:cs typeface="Fira Code"/>
                <a:sym typeface="Fira Code"/>
              </a:rPr>
              <a:t>glEnd();</a:t>
            </a:r>
            <a:endParaRPr b="0" i="0" sz="1100" u="none" cap="none" strike="noStrike">
              <a:solidFill>
                <a:schemeClr val="dk1"/>
              </a:solidFill>
              <a:latin typeface="Fira Code"/>
              <a:ea typeface="Fira Code"/>
              <a:cs typeface="Fira Code"/>
              <a:sym typeface="Fira Code"/>
            </a:endParaRPr>
          </a:p>
          <a:p>
            <a:pPr indent="45720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ira Code"/>
                <a:ea typeface="Fira Code"/>
                <a:cs typeface="Fira Code"/>
                <a:sym typeface="Fira Code"/>
              </a:rPr>
              <a:t>}</a:t>
            </a:r>
            <a:endParaRPr b="0" i="0" sz="1100" u="none" cap="none" strike="noStrike">
              <a:solidFill>
                <a:schemeClr val="dk1"/>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70" name="Google Shape;270;p7"/>
          <p:cNvSpPr txBox="1"/>
          <p:nvPr/>
        </p:nvSpPr>
        <p:spPr>
          <a:xfrm>
            <a:off x="4657350" y="1673025"/>
            <a:ext cx="4287000" cy="71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Helvetica Neue"/>
                <a:ea typeface="Helvetica Neue"/>
                <a:cs typeface="Helvetica Neue"/>
                <a:sym typeface="Helvetica Neue"/>
              </a:rPr>
              <a:t>What your code should look like:</a:t>
            </a:r>
            <a:endParaRPr b="0" i="0" sz="1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8"/>
          <p:cNvSpPr txBox="1"/>
          <p:nvPr>
            <p:ph type="title"/>
          </p:nvPr>
        </p:nvSpPr>
        <p:spPr>
          <a:xfrm>
            <a:off x="311700" y="445025"/>
            <a:ext cx="6050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1: Hardware Renderer (GPU)</a:t>
            </a:r>
            <a:endParaRPr>
              <a:latin typeface="Exo"/>
              <a:ea typeface="Exo"/>
              <a:cs typeface="Exo"/>
              <a:sym typeface="Exo"/>
            </a:endParaRPr>
          </a:p>
        </p:txBody>
      </p:sp>
      <p:cxnSp>
        <p:nvCxnSpPr>
          <p:cNvPr id="276" name="Google Shape;276;p8"/>
          <p:cNvCxnSpPr/>
          <p:nvPr/>
        </p:nvCxnSpPr>
        <p:spPr>
          <a:xfrm>
            <a:off x="4276950" y="1219100"/>
            <a:ext cx="0" cy="3708000"/>
          </a:xfrm>
          <a:prstGeom prst="straightConnector1">
            <a:avLst/>
          </a:prstGeom>
          <a:noFill/>
          <a:ln cap="flat" cmpd="sng" w="9525">
            <a:solidFill>
              <a:schemeClr val="dk2"/>
            </a:solidFill>
            <a:prstDash val="solid"/>
            <a:round/>
            <a:headEnd len="sm" w="sm" type="none"/>
            <a:tailEnd len="sm" w="sm" type="none"/>
          </a:ln>
        </p:spPr>
      </p:cxnSp>
      <p:pic>
        <p:nvPicPr>
          <p:cNvPr id="277" name="Google Shape;277;p8"/>
          <p:cNvPicPr preferRelativeResize="0"/>
          <p:nvPr/>
        </p:nvPicPr>
        <p:blipFill rotWithShape="1">
          <a:blip r:embed="rId3">
            <a:alphaModFix/>
          </a:blip>
          <a:srcRect b="0" l="0" r="0" t="0"/>
          <a:stretch/>
        </p:blipFill>
        <p:spPr>
          <a:xfrm>
            <a:off x="6130624" y="404250"/>
            <a:ext cx="1658463" cy="719100"/>
          </a:xfrm>
          <a:prstGeom prst="rect">
            <a:avLst/>
          </a:prstGeom>
          <a:noFill/>
          <a:ln>
            <a:noFill/>
          </a:ln>
        </p:spPr>
      </p:pic>
      <p:sp>
        <p:nvSpPr>
          <p:cNvPr id="278" name="Google Shape;278;p8"/>
          <p:cNvSpPr/>
          <p:nvPr/>
        </p:nvSpPr>
        <p:spPr>
          <a:xfrm>
            <a:off x="379025" y="1967150"/>
            <a:ext cx="3729300" cy="51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8"/>
          <p:cNvSpPr/>
          <p:nvPr/>
        </p:nvSpPr>
        <p:spPr>
          <a:xfrm>
            <a:off x="2971925" y="1807750"/>
            <a:ext cx="1136400" cy="75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Fira Code"/>
                <a:ea typeface="Fira Code"/>
                <a:cs typeface="Fira Code"/>
                <a:sym typeface="Fira Code"/>
              </a:rPr>
              <a:t>GL_POINTS</a:t>
            </a:r>
            <a:endParaRPr b="0" i="0" sz="1000" u="none" cap="none" strike="noStrike">
              <a:solidFill>
                <a:schemeClr val="dk2"/>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Fira Code"/>
                <a:ea typeface="Fira Code"/>
                <a:cs typeface="Fira Code"/>
                <a:sym typeface="Fira Code"/>
              </a:rPr>
              <a:t>GL_LINES</a:t>
            </a:r>
            <a:endParaRPr b="0" i="0" sz="1000" u="none" cap="none" strike="noStrike">
              <a:solidFill>
                <a:schemeClr val="dk2"/>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Fira Code"/>
                <a:ea typeface="Fira Code"/>
                <a:cs typeface="Fira Code"/>
                <a:sym typeface="Fira Code"/>
              </a:rPr>
              <a:t>GL_TRIANGLES</a:t>
            </a:r>
            <a:endParaRPr b="0" i="0" sz="1200" u="none" cap="none" strike="noStrike">
              <a:solidFill>
                <a:srgbClr val="000000"/>
              </a:solidFill>
              <a:latin typeface="Arial"/>
              <a:ea typeface="Arial"/>
              <a:cs typeface="Arial"/>
              <a:sym typeface="Arial"/>
            </a:endParaRPr>
          </a:p>
        </p:txBody>
      </p:sp>
      <p:sp>
        <p:nvSpPr>
          <p:cNvPr id="280" name="Google Shape;280;p8"/>
          <p:cNvSpPr txBox="1"/>
          <p:nvPr>
            <p:ph idx="1" type="body"/>
          </p:nvPr>
        </p:nvSpPr>
        <p:spPr>
          <a:xfrm>
            <a:off x="426250" y="1940300"/>
            <a:ext cx="2198700" cy="3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000">
                <a:solidFill>
                  <a:srgbClr val="000000"/>
                </a:solidFill>
                <a:latin typeface="Fira Code"/>
                <a:ea typeface="Fira Code"/>
                <a:cs typeface="Fira Code"/>
                <a:sym typeface="Fira Code"/>
              </a:rPr>
              <a:t>void </a:t>
            </a:r>
            <a:r>
              <a:rPr b="1" lang="en" sz="1000">
                <a:solidFill>
                  <a:srgbClr val="000000"/>
                </a:solidFill>
                <a:latin typeface="Fira Code"/>
                <a:ea typeface="Fira Code"/>
                <a:cs typeface="Fira Code"/>
                <a:sym typeface="Fira Code"/>
              </a:rPr>
              <a:t>glBegin</a:t>
            </a:r>
            <a:r>
              <a:rPr lang="en" sz="1000">
                <a:solidFill>
                  <a:srgbClr val="000000"/>
                </a:solidFill>
                <a:latin typeface="Fira Code"/>
                <a:ea typeface="Fira Code"/>
                <a:cs typeface="Fira Code"/>
                <a:sym typeface="Fira Code"/>
              </a:rPr>
              <a:t>(GLenum </a:t>
            </a:r>
            <a:r>
              <a:rPr i="1" lang="en" sz="1000">
                <a:solidFill>
                  <a:srgbClr val="000000"/>
                </a:solidFill>
                <a:latin typeface="Fira Code"/>
                <a:ea typeface="Fira Code"/>
                <a:cs typeface="Fira Code"/>
                <a:sym typeface="Fira Code"/>
              </a:rPr>
              <a:t>mode</a:t>
            </a:r>
            <a:r>
              <a:rPr lang="en" sz="1000">
                <a:solidFill>
                  <a:srgbClr val="000000"/>
                </a:solidFill>
                <a:latin typeface="Fira Code"/>
                <a:ea typeface="Fira Code"/>
                <a:cs typeface="Fira Code"/>
                <a:sym typeface="Fira Code"/>
              </a:rPr>
              <a:t>);</a:t>
            </a:r>
            <a:endParaRPr sz="1000">
              <a:solidFill>
                <a:srgbClr val="000000"/>
              </a:solidFill>
              <a:latin typeface="Fira Code"/>
              <a:ea typeface="Fira Code"/>
              <a:cs typeface="Fira Code"/>
              <a:sym typeface="Fira Code"/>
            </a:endParaRPr>
          </a:p>
          <a:p>
            <a:pPr indent="0" lvl="0" marL="0" rtl="0" algn="l">
              <a:lnSpc>
                <a:spcPct val="115000"/>
              </a:lnSpc>
              <a:spcBef>
                <a:spcPts val="1600"/>
              </a:spcBef>
              <a:spcAft>
                <a:spcPts val="1600"/>
              </a:spcAft>
              <a:buSzPts val="1800"/>
              <a:buNone/>
            </a:pPr>
            <a:r>
              <a:t/>
            </a:r>
            <a:endParaRPr sz="1000">
              <a:solidFill>
                <a:srgbClr val="000000"/>
              </a:solidFill>
              <a:latin typeface="Fira Code"/>
              <a:ea typeface="Fira Code"/>
              <a:cs typeface="Fira Code"/>
              <a:sym typeface="Fira Code"/>
            </a:endParaRPr>
          </a:p>
        </p:txBody>
      </p:sp>
      <p:sp>
        <p:nvSpPr>
          <p:cNvPr id="281" name="Google Shape;281;p8"/>
          <p:cNvSpPr txBox="1"/>
          <p:nvPr>
            <p:ph idx="1" type="body"/>
          </p:nvPr>
        </p:nvSpPr>
        <p:spPr>
          <a:xfrm>
            <a:off x="426250" y="2168900"/>
            <a:ext cx="1870500" cy="3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000">
                <a:solidFill>
                  <a:srgbClr val="000000"/>
                </a:solidFill>
                <a:latin typeface="Fira Code"/>
                <a:ea typeface="Fira Code"/>
                <a:cs typeface="Fira Code"/>
                <a:sym typeface="Fira Code"/>
              </a:rPr>
              <a:t>void </a:t>
            </a:r>
            <a:r>
              <a:rPr b="1" lang="en" sz="1000">
                <a:solidFill>
                  <a:srgbClr val="000000"/>
                </a:solidFill>
                <a:latin typeface="Fira Code"/>
                <a:ea typeface="Fira Code"/>
                <a:cs typeface="Fira Code"/>
                <a:sym typeface="Fira Code"/>
              </a:rPr>
              <a:t>glEnd</a:t>
            </a:r>
            <a:r>
              <a:rPr lang="en" sz="1000">
                <a:solidFill>
                  <a:srgbClr val="000000"/>
                </a:solidFill>
                <a:latin typeface="Fira Code"/>
                <a:ea typeface="Fira Code"/>
                <a:cs typeface="Fira Code"/>
                <a:sym typeface="Fira Code"/>
              </a:rPr>
              <a:t>(void);</a:t>
            </a:r>
            <a:endParaRPr sz="1000">
              <a:solidFill>
                <a:srgbClr val="000000"/>
              </a:solidFill>
              <a:latin typeface="Fira Code"/>
              <a:ea typeface="Fira Code"/>
              <a:cs typeface="Fira Code"/>
              <a:sym typeface="Fira Code"/>
            </a:endParaRPr>
          </a:p>
        </p:txBody>
      </p:sp>
      <p:sp>
        <p:nvSpPr>
          <p:cNvPr id="282" name="Google Shape;282;p8"/>
          <p:cNvSpPr txBox="1"/>
          <p:nvPr/>
        </p:nvSpPr>
        <p:spPr>
          <a:xfrm>
            <a:off x="379025" y="3466475"/>
            <a:ext cx="3729300" cy="375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void </a:t>
            </a:r>
            <a:r>
              <a:rPr b="1" i="0" lang="en" sz="1000" u="none" cap="none" strike="noStrike">
                <a:solidFill>
                  <a:srgbClr val="000000"/>
                </a:solidFill>
                <a:latin typeface="Fira Code"/>
                <a:ea typeface="Fira Code"/>
                <a:cs typeface="Fira Code"/>
                <a:sym typeface="Fira Code"/>
              </a:rPr>
              <a:t>glVertex2f</a:t>
            </a:r>
            <a:r>
              <a:rPr b="0" i="0" lang="en" sz="1000" u="none" cap="none" strike="noStrike">
                <a:solidFill>
                  <a:srgbClr val="000000"/>
                </a:solidFill>
                <a:latin typeface="Fira Code"/>
                <a:ea typeface="Fira Code"/>
                <a:cs typeface="Fira Code"/>
                <a:sym typeface="Fira Code"/>
              </a:rPr>
              <a:t>(GLfloat x, GLfloat y);</a:t>
            </a:r>
            <a:endParaRPr b="0" i="0" sz="1000" u="none" cap="none" strike="noStrike">
              <a:solidFill>
                <a:srgbClr val="000000"/>
              </a:solidFill>
              <a:latin typeface="Fira Code"/>
              <a:ea typeface="Fira Code"/>
              <a:cs typeface="Fira Code"/>
              <a:sym typeface="Fira Code"/>
            </a:endParaRPr>
          </a:p>
        </p:txBody>
      </p:sp>
      <p:sp>
        <p:nvSpPr>
          <p:cNvPr id="283" name="Google Shape;283;p8"/>
          <p:cNvSpPr txBox="1"/>
          <p:nvPr/>
        </p:nvSpPr>
        <p:spPr>
          <a:xfrm>
            <a:off x="379025" y="4003600"/>
            <a:ext cx="3729300" cy="468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void </a:t>
            </a:r>
            <a:r>
              <a:rPr b="1" i="0" lang="en" sz="1000" u="none" cap="none" strike="noStrike">
                <a:solidFill>
                  <a:srgbClr val="000000"/>
                </a:solidFill>
                <a:latin typeface="Fira Code"/>
                <a:ea typeface="Fira Code"/>
                <a:cs typeface="Fira Code"/>
                <a:sym typeface="Fira Code"/>
              </a:rPr>
              <a:t>glColor4f</a:t>
            </a:r>
            <a:r>
              <a:rPr b="0" i="0" lang="en" sz="1000" u="none" cap="none" strike="noStrike">
                <a:solidFill>
                  <a:srgbClr val="000000"/>
                </a:solidFill>
                <a:latin typeface="Fira Code"/>
                <a:ea typeface="Fira Code"/>
                <a:cs typeface="Fira Code"/>
                <a:sym typeface="Fira Code"/>
              </a:rPr>
              <a:t>(GLfloat red,  GLfloat green, </a:t>
            </a:r>
            <a:br>
              <a:rPr b="0" i="0" lang="en" sz="1000" u="none" cap="none" strike="noStrike">
                <a:solidFill>
                  <a:srgbClr val="000000"/>
                </a:solidFill>
                <a:latin typeface="Fira Code"/>
                <a:ea typeface="Fira Code"/>
                <a:cs typeface="Fira Code"/>
                <a:sym typeface="Fira Code"/>
              </a:rPr>
            </a:br>
            <a:r>
              <a:rPr b="0" i="0" lang="en" sz="1000" u="none" cap="none" strike="noStrike">
                <a:solidFill>
                  <a:srgbClr val="000000"/>
                </a:solidFill>
                <a:latin typeface="Fira Code"/>
                <a:ea typeface="Fira Code"/>
                <a:cs typeface="Fira Code"/>
                <a:sym typeface="Fira Code"/>
              </a:rPr>
              <a:t>		   GLfloat blue, GLfloat alpha);</a:t>
            </a:r>
            <a:endParaRPr b="0" i="0" sz="1000" u="none" cap="none" strike="noStrike">
              <a:solidFill>
                <a:srgbClr val="000000"/>
              </a:solidFill>
              <a:latin typeface="Fira Code"/>
              <a:ea typeface="Fira Code"/>
              <a:cs typeface="Fira Code"/>
              <a:sym typeface="Fira Code"/>
            </a:endParaRPr>
          </a:p>
        </p:txBody>
      </p:sp>
      <p:sp>
        <p:nvSpPr>
          <p:cNvPr id="284" name="Google Shape;284;p8"/>
          <p:cNvSpPr txBox="1"/>
          <p:nvPr/>
        </p:nvSpPr>
        <p:spPr>
          <a:xfrm>
            <a:off x="329000" y="1360000"/>
            <a:ext cx="1838700" cy="37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700"/>
              <a:buFont typeface="Arial"/>
              <a:buNone/>
            </a:pPr>
            <a:r>
              <a:rPr b="1" i="0" lang="en" sz="1700" u="none" cap="none" strike="noStrike">
                <a:solidFill>
                  <a:schemeClr val="dk2"/>
                </a:solidFill>
                <a:latin typeface="Helvetica Neue"/>
                <a:ea typeface="Helvetica Neue"/>
                <a:cs typeface="Helvetica Neue"/>
                <a:sym typeface="Helvetica Neue"/>
              </a:rPr>
              <a:t>OpenGL calls:</a:t>
            </a:r>
            <a:endParaRPr b="1" i="0" sz="1600" u="none" cap="none" strike="noStrike">
              <a:solidFill>
                <a:srgbClr val="000000"/>
              </a:solidFill>
              <a:latin typeface="Arial"/>
              <a:ea typeface="Arial"/>
              <a:cs typeface="Arial"/>
              <a:sym typeface="Arial"/>
            </a:endParaRPr>
          </a:p>
        </p:txBody>
      </p:sp>
      <p:cxnSp>
        <p:nvCxnSpPr>
          <p:cNvPr id="285" name="Google Shape;285;p8"/>
          <p:cNvCxnSpPr/>
          <p:nvPr/>
        </p:nvCxnSpPr>
        <p:spPr>
          <a:xfrm>
            <a:off x="1504275" y="2183950"/>
            <a:ext cx="867300" cy="0"/>
          </a:xfrm>
          <a:prstGeom prst="straightConnector1">
            <a:avLst/>
          </a:prstGeom>
          <a:noFill/>
          <a:ln cap="flat" cmpd="sng" w="9525">
            <a:solidFill>
              <a:schemeClr val="dk2"/>
            </a:solidFill>
            <a:prstDash val="solid"/>
            <a:round/>
            <a:headEnd len="sm" w="sm" type="none"/>
            <a:tailEnd len="sm" w="sm" type="none"/>
          </a:ln>
        </p:spPr>
      </p:cxnSp>
      <p:sp>
        <p:nvSpPr>
          <p:cNvPr id="286" name="Google Shape;286;p8"/>
          <p:cNvSpPr txBox="1"/>
          <p:nvPr>
            <p:ph idx="1" type="body"/>
          </p:nvPr>
        </p:nvSpPr>
        <p:spPr>
          <a:xfrm>
            <a:off x="387925" y="2531725"/>
            <a:ext cx="3803100" cy="433500"/>
          </a:xfrm>
          <a:prstGeom prst="rect">
            <a:avLst/>
          </a:prstGeom>
          <a:noFill/>
          <a:ln>
            <a:noFill/>
          </a:ln>
        </p:spPr>
        <p:txBody>
          <a:bodyPr anchorCtr="0" anchor="t" bIns="91425" lIns="114300" spcFirstLastPara="1" rIns="91425" wrap="square" tIns="91425">
            <a:noAutofit/>
          </a:bodyPr>
          <a:lstStyle/>
          <a:p>
            <a:pPr indent="0" lvl="0" marL="0" rtl="0" algn="l">
              <a:lnSpc>
                <a:spcPct val="115000"/>
              </a:lnSpc>
              <a:spcBef>
                <a:spcPts val="0"/>
              </a:spcBef>
              <a:spcAft>
                <a:spcPts val="1600"/>
              </a:spcAft>
              <a:buSzPts val="1800"/>
              <a:buNone/>
            </a:pPr>
            <a:r>
              <a:rPr b="1" lang="en" sz="800">
                <a:latin typeface="Fira Code"/>
                <a:ea typeface="Fira Code"/>
                <a:cs typeface="Fira Code"/>
                <a:sym typeface="Fira Code"/>
              </a:rPr>
              <a:t>glBegin</a:t>
            </a:r>
            <a:r>
              <a:rPr lang="en" sz="800">
                <a:latin typeface="Helvetica Neue"/>
                <a:ea typeface="Helvetica Neue"/>
                <a:cs typeface="Helvetica Neue"/>
                <a:sym typeface="Helvetica Neue"/>
              </a:rPr>
              <a:t> and </a:t>
            </a:r>
            <a:r>
              <a:rPr b="1" lang="en" sz="800">
                <a:latin typeface="Fira Code"/>
                <a:ea typeface="Fira Code"/>
                <a:cs typeface="Fira Code"/>
                <a:sym typeface="Fira Code"/>
              </a:rPr>
              <a:t>glEnd</a:t>
            </a:r>
            <a:r>
              <a:rPr lang="en" sz="800">
                <a:latin typeface="Helvetica Neue"/>
                <a:ea typeface="Helvetica Neue"/>
                <a:cs typeface="Helvetica Neue"/>
                <a:sym typeface="Helvetica Neue"/>
              </a:rPr>
              <a:t> interpret the vertices presented between </a:t>
            </a:r>
            <a:r>
              <a:rPr b="1" lang="en" sz="800">
                <a:latin typeface="Fira Code"/>
                <a:ea typeface="Fira Code"/>
                <a:cs typeface="Fira Code"/>
                <a:sym typeface="Fira Code"/>
              </a:rPr>
              <a:t>glBegin</a:t>
            </a:r>
            <a:r>
              <a:rPr lang="en" sz="800">
                <a:latin typeface="Helvetica Neue"/>
                <a:ea typeface="Helvetica Neue"/>
                <a:cs typeface="Helvetica Neue"/>
                <a:sym typeface="Helvetica Neue"/>
              </a:rPr>
              <a:t> and </a:t>
            </a:r>
            <a:r>
              <a:rPr b="1" lang="en" sz="800">
                <a:latin typeface="Fira Code"/>
                <a:ea typeface="Fira Code"/>
                <a:cs typeface="Fira Code"/>
                <a:sym typeface="Fira Code"/>
              </a:rPr>
              <a:t>glEnd </a:t>
            </a:r>
            <a:r>
              <a:rPr lang="en" sz="800">
                <a:latin typeface="Helvetica Neue"/>
                <a:ea typeface="Helvetica Neue"/>
                <a:cs typeface="Helvetica Neue"/>
                <a:sym typeface="Helvetica Neue"/>
              </a:rPr>
              <a:t>as inputs to different primitives (e.g. triangle, line, etc.)</a:t>
            </a:r>
            <a:endParaRPr sz="800">
              <a:latin typeface="Helvetica Neue"/>
              <a:ea typeface="Helvetica Neue"/>
              <a:cs typeface="Helvetica Neue"/>
              <a:sym typeface="Helvetica Neue"/>
            </a:endParaRPr>
          </a:p>
        </p:txBody>
      </p:sp>
      <p:cxnSp>
        <p:nvCxnSpPr>
          <p:cNvPr id="287" name="Google Shape;287;p8"/>
          <p:cNvCxnSpPr>
            <a:stCxn id="279" idx="1"/>
            <a:endCxn id="280" idx="3"/>
          </p:cNvCxnSpPr>
          <p:nvPr/>
        </p:nvCxnSpPr>
        <p:spPr>
          <a:xfrm rot="10800000">
            <a:off x="2624825" y="2127850"/>
            <a:ext cx="347100" cy="56100"/>
          </a:xfrm>
          <a:prstGeom prst="straightConnector1">
            <a:avLst/>
          </a:prstGeom>
          <a:noFill/>
          <a:ln cap="flat" cmpd="sng" w="9525">
            <a:solidFill>
              <a:schemeClr val="dk2"/>
            </a:solidFill>
            <a:prstDash val="solid"/>
            <a:round/>
            <a:headEnd len="sm" w="sm" type="none"/>
            <a:tailEnd len="med" w="med" type="triangle"/>
          </a:ln>
        </p:spPr>
      </p:cxnSp>
      <p:pic>
        <p:nvPicPr>
          <p:cNvPr id="288" name="Google Shape;288;p8"/>
          <p:cNvPicPr preferRelativeResize="0"/>
          <p:nvPr/>
        </p:nvPicPr>
        <p:blipFill>
          <a:blip r:embed="rId4">
            <a:alphaModFix/>
          </a:blip>
          <a:stretch>
            <a:fillRect/>
          </a:stretch>
        </p:blipFill>
        <p:spPr>
          <a:xfrm>
            <a:off x="5638350" y="1215425"/>
            <a:ext cx="2422509" cy="3715351"/>
          </a:xfrm>
          <a:prstGeom prst="rect">
            <a:avLst/>
          </a:prstGeom>
          <a:noFill/>
          <a:ln>
            <a:noFill/>
          </a:ln>
        </p:spPr>
      </p:pic>
      <p:sp>
        <p:nvSpPr>
          <p:cNvPr id="289" name="Google Shape;289;p8"/>
          <p:cNvSpPr/>
          <p:nvPr/>
        </p:nvSpPr>
        <p:spPr>
          <a:xfrm>
            <a:off x="5777375" y="3948175"/>
            <a:ext cx="1774800" cy="61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9"/>
          <p:cNvSpPr/>
          <p:nvPr/>
        </p:nvSpPr>
        <p:spPr>
          <a:xfrm>
            <a:off x="812900" y="2495550"/>
            <a:ext cx="7287300" cy="14730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highlight>
                  <a:srgbClr val="FFFFFF"/>
                </a:highlight>
                <a:latin typeface="Helvetica Neue"/>
                <a:ea typeface="Helvetica Neue"/>
                <a:cs typeface="Helvetica Neue"/>
                <a:sym typeface="Helvetica Neue"/>
              </a:rPr>
              <a:t>DrawSVG Software Renderer (CPU)</a:t>
            </a:r>
            <a:endParaRPr b="1" i="0" sz="1400" u="none" cap="none" strike="noStrike">
              <a:solidFill>
                <a:srgbClr val="000000"/>
              </a:solidFill>
              <a:highlight>
                <a:srgbClr val="FFFFFF"/>
              </a:highlight>
              <a:latin typeface="Helvetica Neue"/>
              <a:ea typeface="Helvetica Neue"/>
              <a:cs typeface="Helvetica Neue"/>
              <a:sym typeface="Helvetica Neue"/>
            </a:endParaRPr>
          </a:p>
        </p:txBody>
      </p:sp>
      <p:sp>
        <p:nvSpPr>
          <p:cNvPr id="295" name="Google Shape;295;p9"/>
          <p:cNvSpPr/>
          <p:nvPr/>
        </p:nvSpPr>
        <p:spPr>
          <a:xfrm>
            <a:off x="1147250" y="1356738"/>
            <a:ext cx="947700" cy="611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lvetica Neue"/>
                <a:ea typeface="Helvetica Neue"/>
                <a:cs typeface="Helvetica Neue"/>
                <a:sym typeface="Helvetica Neue"/>
              </a:rPr>
              <a:t>SVG File</a:t>
            </a:r>
            <a:endParaRPr b="0" i="0" sz="1400" u="none" cap="none" strike="noStrike">
              <a:solidFill>
                <a:srgbClr val="000000"/>
              </a:solidFill>
              <a:latin typeface="Arial"/>
              <a:ea typeface="Arial"/>
              <a:cs typeface="Arial"/>
              <a:sym typeface="Arial"/>
            </a:endParaRPr>
          </a:p>
        </p:txBody>
      </p:sp>
      <p:sp>
        <p:nvSpPr>
          <p:cNvPr id="296" name="Google Shape;296;p9"/>
          <p:cNvSpPr/>
          <p:nvPr/>
        </p:nvSpPr>
        <p:spPr>
          <a:xfrm>
            <a:off x="4550938" y="3001025"/>
            <a:ext cx="1158900" cy="2169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Overview of DrawSVG Software Renderer</a:t>
            </a:r>
            <a:endParaRPr>
              <a:latin typeface="Exo"/>
              <a:ea typeface="Exo"/>
              <a:cs typeface="Exo"/>
              <a:sym typeface="Exo"/>
            </a:endParaRPr>
          </a:p>
        </p:txBody>
      </p:sp>
      <p:sp>
        <p:nvSpPr>
          <p:cNvPr id="298" name="Google Shape;298;p9"/>
          <p:cNvSpPr/>
          <p:nvPr/>
        </p:nvSpPr>
        <p:spPr>
          <a:xfrm>
            <a:off x="3392050" y="2893325"/>
            <a:ext cx="1158900" cy="4323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Sample Buffer</a:t>
            </a:r>
            <a:endParaRPr b="0" i="0" sz="1200" u="none" cap="none" strike="noStrike">
              <a:solidFill>
                <a:srgbClr val="000000"/>
              </a:solidFill>
              <a:latin typeface="Helvetica Neue"/>
              <a:ea typeface="Helvetica Neue"/>
              <a:cs typeface="Helvetica Neue"/>
              <a:sym typeface="Helvetica Neue"/>
            </a:endParaRPr>
          </a:p>
        </p:txBody>
      </p:sp>
      <p:sp>
        <p:nvSpPr>
          <p:cNvPr id="299" name="Google Shape;299;p9"/>
          <p:cNvSpPr/>
          <p:nvPr/>
        </p:nvSpPr>
        <p:spPr>
          <a:xfrm>
            <a:off x="5705950" y="2893325"/>
            <a:ext cx="1083900" cy="4323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Target Buffer</a:t>
            </a:r>
            <a:endParaRPr b="0" i="0" sz="1200" u="none" cap="none" strike="noStrike">
              <a:solidFill>
                <a:srgbClr val="000000"/>
              </a:solidFill>
              <a:latin typeface="Helvetica Neue"/>
              <a:ea typeface="Helvetica Neue"/>
              <a:cs typeface="Helvetica Neue"/>
              <a:sym typeface="Helvetica Neue"/>
            </a:endParaRPr>
          </a:p>
        </p:txBody>
      </p:sp>
      <p:sp>
        <p:nvSpPr>
          <p:cNvPr id="300" name="Google Shape;300;p9"/>
          <p:cNvSpPr/>
          <p:nvPr/>
        </p:nvSpPr>
        <p:spPr>
          <a:xfrm>
            <a:off x="2233138" y="2999075"/>
            <a:ext cx="1158900" cy="2169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9"/>
          <p:cNvSpPr txBox="1"/>
          <p:nvPr/>
        </p:nvSpPr>
        <p:spPr>
          <a:xfrm>
            <a:off x="4450150" y="2566775"/>
            <a:ext cx="1291200" cy="50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highlight>
                  <a:srgbClr val="FFFFFF"/>
                </a:highlight>
                <a:latin typeface="Fira Code"/>
                <a:ea typeface="Fira Code"/>
                <a:cs typeface="Fira Code"/>
                <a:sym typeface="Fira Code"/>
              </a:rPr>
              <a:t>resolve</a:t>
            </a:r>
            <a:endParaRPr b="1" i="0" sz="1000" u="none" cap="none" strike="noStrike">
              <a:solidFill>
                <a:schemeClr val="dk1"/>
              </a:solidFill>
              <a:highlight>
                <a:srgbClr val="FFFFFF"/>
              </a:highlight>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highlight>
                  <a:srgbClr val="FFFFFF"/>
                </a:highlight>
                <a:latin typeface="Helvetica Neue"/>
                <a:ea typeface="Helvetica Neue"/>
                <a:cs typeface="Helvetica Neue"/>
                <a:sym typeface="Helvetica Neue"/>
              </a:rPr>
              <a:t>(target resolution)</a:t>
            </a:r>
            <a:endParaRPr b="0" i="0" sz="1300" u="none" cap="none" strike="noStrike">
              <a:solidFill>
                <a:schemeClr val="dk1"/>
              </a:solidFill>
              <a:highlight>
                <a:srgbClr val="FFFFFF"/>
              </a:highlight>
              <a:latin typeface="Arial"/>
              <a:ea typeface="Arial"/>
              <a:cs typeface="Arial"/>
              <a:sym typeface="Arial"/>
            </a:endParaRPr>
          </a:p>
        </p:txBody>
      </p:sp>
      <p:sp>
        <p:nvSpPr>
          <p:cNvPr id="302" name="Google Shape;302;p9"/>
          <p:cNvSpPr/>
          <p:nvPr/>
        </p:nvSpPr>
        <p:spPr>
          <a:xfrm>
            <a:off x="6793738" y="3001025"/>
            <a:ext cx="1218300" cy="2169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9"/>
          <p:cNvSpPr txBox="1"/>
          <p:nvPr/>
        </p:nvSpPr>
        <p:spPr>
          <a:xfrm>
            <a:off x="6696013" y="2608325"/>
            <a:ext cx="1291200" cy="43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highlight>
                  <a:srgbClr val="FFFFFF"/>
                </a:highlight>
                <a:latin typeface="Fira Code"/>
                <a:ea typeface="Fira Code"/>
                <a:cs typeface="Fira Code"/>
                <a:sym typeface="Fira Code"/>
              </a:rPr>
              <a:t>display_pixels</a:t>
            </a:r>
            <a:endParaRPr b="1" i="0" sz="1000" u="none" cap="none" strike="noStrike">
              <a:solidFill>
                <a:schemeClr val="dk1"/>
              </a:solidFill>
              <a:highlight>
                <a:srgbClr val="FFFFFF"/>
              </a:highlight>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highlight>
                  <a:srgbClr val="FFFFFF"/>
                </a:highlight>
                <a:latin typeface="Helvetica Neue"/>
                <a:ea typeface="Helvetica Neue"/>
                <a:cs typeface="Helvetica Neue"/>
                <a:sym typeface="Helvetica Neue"/>
              </a:rPr>
              <a:t>(render to screen)</a:t>
            </a:r>
            <a:endParaRPr b="0" i="0" sz="1300" u="none" cap="none" strike="noStrike">
              <a:solidFill>
                <a:schemeClr val="dk1"/>
              </a:solidFill>
              <a:highlight>
                <a:srgbClr val="FFFFFF"/>
              </a:highlight>
              <a:latin typeface="Arial"/>
              <a:ea typeface="Arial"/>
              <a:cs typeface="Arial"/>
              <a:sym typeface="Arial"/>
            </a:endParaRPr>
          </a:p>
        </p:txBody>
      </p:sp>
      <p:sp>
        <p:nvSpPr>
          <p:cNvPr id="304" name="Google Shape;304;p9"/>
          <p:cNvSpPr txBox="1"/>
          <p:nvPr>
            <p:ph idx="1" type="body"/>
          </p:nvPr>
        </p:nvSpPr>
        <p:spPr>
          <a:xfrm>
            <a:off x="1681650" y="3971415"/>
            <a:ext cx="2622600" cy="101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2</a:t>
            </a:r>
            <a:r>
              <a:rPr lang="en" sz="1300">
                <a:latin typeface="Helvetica Neue"/>
                <a:ea typeface="Helvetica Neue"/>
                <a:cs typeface="Helvetica Neue"/>
                <a:sym typeface="Helvetica Neue"/>
              </a:rPr>
              <a:t>: </a:t>
            </a:r>
            <a:r>
              <a:rPr b="1" lang="en" sz="1000">
                <a:latin typeface="Fira Code"/>
                <a:ea typeface="Fira Code"/>
                <a:cs typeface="Fira Code"/>
                <a:sym typeface="Fira Code"/>
              </a:rPr>
              <a:t>rasterize line</a:t>
            </a:r>
            <a:endParaRPr b="1" sz="1000">
              <a:latin typeface="Fira Code"/>
              <a:ea typeface="Fira Code"/>
              <a:cs typeface="Fira Code"/>
              <a:sym typeface="Fira Code"/>
            </a:endParaRPr>
          </a:p>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3</a:t>
            </a:r>
            <a:r>
              <a:rPr lang="en" sz="1300">
                <a:latin typeface="Helvetica Neue"/>
                <a:ea typeface="Helvetica Neue"/>
                <a:cs typeface="Helvetica Neue"/>
                <a:sym typeface="Helvetica Neue"/>
              </a:rPr>
              <a:t>: </a:t>
            </a:r>
            <a:r>
              <a:rPr b="1" lang="en" sz="1000">
                <a:latin typeface="Fira Code"/>
                <a:ea typeface="Fira Code"/>
                <a:cs typeface="Fira Code"/>
                <a:sym typeface="Fira Code"/>
              </a:rPr>
              <a:t>rasterize triangle</a:t>
            </a:r>
            <a:endParaRPr b="1" sz="1000">
              <a:latin typeface="Fira Code"/>
              <a:ea typeface="Fira Code"/>
              <a:cs typeface="Fira Code"/>
              <a:sym typeface="Fira Code"/>
            </a:endParaRPr>
          </a:p>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5</a:t>
            </a:r>
            <a:r>
              <a:rPr lang="en" sz="1300">
                <a:latin typeface="Helvetica Neue"/>
                <a:ea typeface="Helvetica Neue"/>
                <a:cs typeface="Helvetica Neue"/>
                <a:sym typeface="Helvetica Neue"/>
              </a:rPr>
              <a:t>: </a:t>
            </a:r>
            <a:r>
              <a:rPr b="1" lang="en" sz="1000">
                <a:latin typeface="Fira Code"/>
                <a:ea typeface="Fira Code"/>
                <a:cs typeface="Fira Code"/>
                <a:sym typeface="Fira Code"/>
              </a:rPr>
              <a:t>transforms</a:t>
            </a:r>
            <a:endParaRPr b="1" sz="1000">
              <a:latin typeface="Fira Code"/>
              <a:ea typeface="Fira Code"/>
              <a:cs typeface="Fira Code"/>
              <a:sym typeface="Fira Code"/>
            </a:endParaRPr>
          </a:p>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6-7</a:t>
            </a:r>
            <a:r>
              <a:rPr lang="en" sz="1300">
                <a:latin typeface="Helvetica Neue"/>
                <a:ea typeface="Helvetica Neue"/>
                <a:cs typeface="Helvetica Neue"/>
                <a:sym typeface="Helvetica Neue"/>
              </a:rPr>
              <a:t>: </a:t>
            </a:r>
            <a:r>
              <a:rPr b="1" lang="en" sz="1000">
                <a:latin typeface="Fira Code"/>
                <a:ea typeface="Fira Code"/>
                <a:cs typeface="Fira Code"/>
                <a:sym typeface="Fira Code"/>
              </a:rPr>
              <a:t>texture sampling</a:t>
            </a:r>
            <a:endParaRPr b="1" sz="1000">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t/>
            </a:r>
            <a:endParaRPr b="1" sz="1000">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b="1" sz="1300">
              <a:latin typeface="Helvetica Neue"/>
              <a:ea typeface="Helvetica Neue"/>
              <a:cs typeface="Helvetica Neue"/>
              <a:sym typeface="Helvetica Neue"/>
            </a:endParaRPr>
          </a:p>
        </p:txBody>
      </p:sp>
      <p:sp>
        <p:nvSpPr>
          <p:cNvPr id="305" name="Google Shape;305;p9"/>
          <p:cNvSpPr txBox="1"/>
          <p:nvPr>
            <p:ph idx="1" type="body"/>
          </p:nvPr>
        </p:nvSpPr>
        <p:spPr>
          <a:xfrm>
            <a:off x="4072450" y="3977565"/>
            <a:ext cx="2723100" cy="6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300">
                <a:latin typeface="Helvetica Neue"/>
                <a:ea typeface="Helvetica Neue"/>
                <a:cs typeface="Helvetica Neue"/>
                <a:sym typeface="Helvetica Neue"/>
              </a:rPr>
              <a:t>Task 4</a:t>
            </a:r>
            <a:r>
              <a:rPr lang="en" sz="1300">
                <a:latin typeface="Helvetica Neue"/>
                <a:ea typeface="Helvetica Neue"/>
                <a:cs typeface="Helvetica Neue"/>
                <a:sym typeface="Helvetica Neue"/>
              </a:rPr>
              <a:t>: </a:t>
            </a:r>
            <a:r>
              <a:rPr b="1" lang="en" sz="1000">
                <a:latin typeface="Fira Code"/>
                <a:ea typeface="Fira Code"/>
                <a:cs typeface="Fira Code"/>
                <a:sym typeface="Fira Code"/>
              </a:rPr>
              <a:t>supersampling support</a:t>
            </a:r>
            <a:endParaRPr b="1" sz="1000">
              <a:latin typeface="Fira Code"/>
              <a:ea typeface="Fira Code"/>
              <a:cs typeface="Fira Code"/>
              <a:sym typeface="Fira Code"/>
            </a:endParaRPr>
          </a:p>
          <a:p>
            <a:pPr indent="0" lvl="0" marL="0" rtl="0" algn="l">
              <a:lnSpc>
                <a:spcPct val="115000"/>
              </a:lnSpc>
              <a:spcBef>
                <a:spcPts val="0"/>
              </a:spcBef>
              <a:spcAft>
                <a:spcPts val="0"/>
              </a:spcAft>
              <a:buSzPts val="1800"/>
              <a:buNone/>
            </a:pPr>
            <a:r>
              <a:rPr b="1" lang="en" sz="1300">
                <a:latin typeface="Helvetica Neue"/>
                <a:ea typeface="Helvetica Neue"/>
                <a:cs typeface="Helvetica Neue"/>
                <a:sym typeface="Helvetica Neue"/>
              </a:rPr>
              <a:t>Task 8</a:t>
            </a:r>
            <a:r>
              <a:rPr lang="en" sz="1300">
                <a:latin typeface="Helvetica Neue"/>
                <a:ea typeface="Helvetica Neue"/>
                <a:cs typeface="Helvetica Neue"/>
                <a:sym typeface="Helvetica Neue"/>
              </a:rPr>
              <a:t>: </a:t>
            </a:r>
            <a:r>
              <a:rPr b="1" lang="en" sz="1000">
                <a:latin typeface="Fira Code"/>
                <a:ea typeface="Fira Code"/>
                <a:cs typeface="Fira Code"/>
                <a:sym typeface="Fira Code"/>
              </a:rPr>
              <a:t>alpha blending</a:t>
            </a:r>
            <a:endParaRPr b="1" sz="1000">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b="1" sz="1000">
              <a:latin typeface="Fira Code"/>
              <a:ea typeface="Fira Code"/>
              <a:cs typeface="Fira Code"/>
              <a:sym typeface="Fira Code"/>
            </a:endParaRPr>
          </a:p>
        </p:txBody>
      </p:sp>
      <p:sp>
        <p:nvSpPr>
          <p:cNvPr id="306" name="Google Shape;306;p9"/>
          <p:cNvSpPr txBox="1"/>
          <p:nvPr/>
        </p:nvSpPr>
        <p:spPr>
          <a:xfrm>
            <a:off x="2248762" y="2566775"/>
            <a:ext cx="1218300" cy="5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highlight>
                  <a:srgbClr val="FFFFFF"/>
                </a:highlight>
                <a:latin typeface="Fira Code"/>
                <a:ea typeface="Fira Code"/>
                <a:cs typeface="Fira Code"/>
                <a:sym typeface="Fira Code"/>
              </a:rPr>
              <a:t>draw_elements</a:t>
            </a:r>
            <a:endParaRPr b="1" i="0" sz="1000" u="none" cap="none" strike="noStrike">
              <a:solidFill>
                <a:schemeClr val="dk1"/>
              </a:solidFill>
              <a:highlight>
                <a:srgbClr val="FFFFFF"/>
              </a:highlight>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highlight>
                  <a:srgbClr val="FFFFFF"/>
                </a:highlight>
                <a:latin typeface="Helvetica Neue"/>
                <a:ea typeface="Helvetica Neue"/>
                <a:cs typeface="Helvetica Neue"/>
                <a:sym typeface="Helvetica Neue"/>
              </a:rPr>
              <a:t>(rasterize functions</a:t>
            </a:r>
            <a:r>
              <a:rPr b="0" i="0" lang="en" sz="1000" u="none" cap="none" strike="noStrike">
                <a:solidFill>
                  <a:schemeClr val="dk1"/>
                </a:solidFill>
                <a:highlight>
                  <a:srgbClr val="FFFFFF"/>
                </a:highlight>
                <a:latin typeface="Helvetica Neue"/>
                <a:ea typeface="Helvetica Neue"/>
                <a:cs typeface="Helvetica Neue"/>
                <a:sym typeface="Helvetica Neue"/>
              </a:rPr>
              <a:t>)</a:t>
            </a:r>
            <a:endParaRPr b="0" i="0" sz="1300" u="none" cap="none" strike="noStrike">
              <a:solidFill>
                <a:schemeClr val="dk1"/>
              </a:solidFill>
              <a:highlight>
                <a:srgbClr val="FFFFFF"/>
              </a:highlight>
              <a:latin typeface="Arial"/>
              <a:ea typeface="Arial"/>
              <a:cs typeface="Arial"/>
              <a:sym typeface="Arial"/>
            </a:endParaRPr>
          </a:p>
        </p:txBody>
      </p:sp>
      <p:sp>
        <p:nvSpPr>
          <p:cNvPr id="307" name="Google Shape;307;p9"/>
          <p:cNvSpPr/>
          <p:nvPr/>
        </p:nvSpPr>
        <p:spPr>
          <a:xfrm>
            <a:off x="1011950" y="2861300"/>
            <a:ext cx="1218300" cy="432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Context Setup</a:t>
            </a:r>
            <a:endParaRPr b="0" i="0" sz="1200" u="none" cap="none" strike="noStrike">
              <a:solidFill>
                <a:srgbClr val="000000"/>
              </a:solidFill>
              <a:latin typeface="Helvetica Neue"/>
              <a:ea typeface="Helvetica Neue"/>
              <a:cs typeface="Helvetica Neue"/>
              <a:sym typeface="Helvetica Neue"/>
            </a:endParaRPr>
          </a:p>
        </p:txBody>
      </p:sp>
      <p:cxnSp>
        <p:nvCxnSpPr>
          <p:cNvPr id="308" name="Google Shape;308;p9"/>
          <p:cNvCxnSpPr/>
          <p:nvPr/>
        </p:nvCxnSpPr>
        <p:spPr>
          <a:xfrm rot="10800000">
            <a:off x="2654700" y="3359275"/>
            <a:ext cx="0" cy="693000"/>
          </a:xfrm>
          <a:prstGeom prst="straightConnector1">
            <a:avLst/>
          </a:prstGeom>
          <a:noFill/>
          <a:ln cap="flat" cmpd="sng" w="9525">
            <a:solidFill>
              <a:schemeClr val="dk2"/>
            </a:solidFill>
            <a:prstDash val="solid"/>
            <a:round/>
            <a:headEnd len="sm" w="sm" type="none"/>
            <a:tailEnd len="med" w="med" type="triangle"/>
          </a:ln>
        </p:spPr>
      </p:cxnSp>
      <p:cxnSp>
        <p:nvCxnSpPr>
          <p:cNvPr id="309" name="Google Shape;309;p9"/>
          <p:cNvCxnSpPr/>
          <p:nvPr/>
        </p:nvCxnSpPr>
        <p:spPr>
          <a:xfrm rot="10800000">
            <a:off x="5043775" y="3359275"/>
            <a:ext cx="0" cy="693000"/>
          </a:xfrm>
          <a:prstGeom prst="straightConnector1">
            <a:avLst/>
          </a:prstGeom>
          <a:noFill/>
          <a:ln cap="flat" cmpd="sng" w="9525">
            <a:solidFill>
              <a:schemeClr val="dk2"/>
            </a:solidFill>
            <a:prstDash val="solid"/>
            <a:round/>
            <a:headEnd len="sm" w="sm" type="none"/>
            <a:tailEnd len="med" w="med" type="triangle"/>
          </a:ln>
        </p:spPr>
      </p:cxnSp>
      <p:cxnSp>
        <p:nvCxnSpPr>
          <p:cNvPr id="310" name="Google Shape;310;p9"/>
          <p:cNvCxnSpPr/>
          <p:nvPr/>
        </p:nvCxnSpPr>
        <p:spPr>
          <a:xfrm>
            <a:off x="1621088" y="1972975"/>
            <a:ext cx="0" cy="883500"/>
          </a:xfrm>
          <a:prstGeom prst="straightConnector1">
            <a:avLst/>
          </a:prstGeom>
          <a:noFill/>
          <a:ln cap="flat" cmpd="sng" w="9525">
            <a:solidFill>
              <a:schemeClr val="dk2"/>
            </a:solidFill>
            <a:prstDash val="solid"/>
            <a:round/>
            <a:headEnd len="sm" w="sm" type="none"/>
            <a:tailEnd len="med" w="med" type="triangle"/>
          </a:ln>
        </p:spPr>
      </p:cxnSp>
      <p:cxnSp>
        <p:nvCxnSpPr>
          <p:cNvPr id="311" name="Google Shape;311;p9"/>
          <p:cNvCxnSpPr>
            <a:stCxn id="303" idx="0"/>
          </p:cNvCxnSpPr>
          <p:nvPr/>
        </p:nvCxnSpPr>
        <p:spPr>
          <a:xfrm rot="10800000">
            <a:off x="7338613" y="1958825"/>
            <a:ext cx="3000" cy="649500"/>
          </a:xfrm>
          <a:prstGeom prst="straightConnector1">
            <a:avLst/>
          </a:prstGeom>
          <a:noFill/>
          <a:ln cap="flat" cmpd="sng" w="9525">
            <a:solidFill>
              <a:schemeClr val="dk2"/>
            </a:solidFill>
            <a:prstDash val="solid"/>
            <a:round/>
            <a:headEnd len="sm" w="sm" type="none"/>
            <a:tailEnd len="med" w="med" type="triangle"/>
          </a:ln>
        </p:spPr>
      </p:cxnSp>
      <p:sp>
        <p:nvSpPr>
          <p:cNvPr id="312" name="Google Shape;312;p9"/>
          <p:cNvSpPr/>
          <p:nvPr/>
        </p:nvSpPr>
        <p:spPr>
          <a:xfrm>
            <a:off x="6864600" y="1356750"/>
            <a:ext cx="947700" cy="611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lvetica Neue"/>
                <a:ea typeface="Helvetica Neue"/>
                <a:cs typeface="Helvetica Neue"/>
                <a:sym typeface="Helvetica Neue"/>
              </a:rPr>
              <a:t>Screen Output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0"/>
          <p:cNvSpPr/>
          <p:nvPr/>
        </p:nvSpPr>
        <p:spPr>
          <a:xfrm>
            <a:off x="812900" y="2495550"/>
            <a:ext cx="7287300" cy="14730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highlight>
                  <a:srgbClr val="FFFFFF"/>
                </a:highlight>
                <a:latin typeface="Helvetica Neue"/>
                <a:ea typeface="Helvetica Neue"/>
                <a:cs typeface="Helvetica Neue"/>
                <a:sym typeface="Helvetica Neue"/>
              </a:rPr>
              <a:t>DrawSVG Software Renderer (CPU)</a:t>
            </a:r>
            <a:endParaRPr b="1" i="0" sz="1400" u="none" cap="none" strike="noStrike">
              <a:solidFill>
                <a:srgbClr val="000000"/>
              </a:solidFill>
              <a:highlight>
                <a:srgbClr val="FFFFFF"/>
              </a:highlight>
              <a:latin typeface="Helvetica Neue"/>
              <a:ea typeface="Helvetica Neue"/>
              <a:cs typeface="Helvetica Neue"/>
              <a:sym typeface="Helvetica Neue"/>
            </a:endParaRPr>
          </a:p>
        </p:txBody>
      </p:sp>
      <p:sp>
        <p:nvSpPr>
          <p:cNvPr id="318" name="Google Shape;318;p10"/>
          <p:cNvSpPr/>
          <p:nvPr/>
        </p:nvSpPr>
        <p:spPr>
          <a:xfrm>
            <a:off x="1147250" y="1356738"/>
            <a:ext cx="947700" cy="611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lvetica Neue"/>
                <a:ea typeface="Helvetica Neue"/>
                <a:cs typeface="Helvetica Neue"/>
                <a:sym typeface="Helvetica Neue"/>
              </a:rPr>
              <a:t>SVG File</a:t>
            </a:r>
            <a:endParaRPr b="0" i="0" sz="1400" u="none" cap="none" strike="noStrike">
              <a:solidFill>
                <a:srgbClr val="000000"/>
              </a:solidFill>
              <a:latin typeface="Arial"/>
              <a:ea typeface="Arial"/>
              <a:cs typeface="Arial"/>
              <a:sym typeface="Arial"/>
            </a:endParaRPr>
          </a:p>
        </p:txBody>
      </p:sp>
      <p:sp>
        <p:nvSpPr>
          <p:cNvPr id="319" name="Google Shape;319;p10"/>
          <p:cNvSpPr/>
          <p:nvPr/>
        </p:nvSpPr>
        <p:spPr>
          <a:xfrm>
            <a:off x="4550938" y="3001025"/>
            <a:ext cx="1158900" cy="2169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Overview of DrawSVG Software Renderer</a:t>
            </a:r>
            <a:endParaRPr>
              <a:latin typeface="Exo"/>
              <a:ea typeface="Exo"/>
              <a:cs typeface="Exo"/>
              <a:sym typeface="Exo"/>
            </a:endParaRPr>
          </a:p>
        </p:txBody>
      </p:sp>
      <p:sp>
        <p:nvSpPr>
          <p:cNvPr id="321" name="Google Shape;321;p10"/>
          <p:cNvSpPr/>
          <p:nvPr/>
        </p:nvSpPr>
        <p:spPr>
          <a:xfrm>
            <a:off x="3392050" y="2893325"/>
            <a:ext cx="1158900" cy="432300"/>
          </a:xfrm>
          <a:prstGeom prst="rect">
            <a:avLst/>
          </a:prstGeom>
          <a:solidFill>
            <a:srgbClr val="D0E0E3"/>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Sample Buffer</a:t>
            </a:r>
            <a:endParaRPr b="0" i="0" sz="1200" u="none" cap="none" strike="noStrike">
              <a:solidFill>
                <a:srgbClr val="000000"/>
              </a:solidFill>
              <a:latin typeface="Helvetica Neue"/>
              <a:ea typeface="Helvetica Neue"/>
              <a:cs typeface="Helvetica Neue"/>
              <a:sym typeface="Helvetica Neue"/>
            </a:endParaRPr>
          </a:p>
        </p:txBody>
      </p:sp>
      <p:sp>
        <p:nvSpPr>
          <p:cNvPr id="322" name="Google Shape;322;p10"/>
          <p:cNvSpPr/>
          <p:nvPr/>
        </p:nvSpPr>
        <p:spPr>
          <a:xfrm>
            <a:off x="5705950" y="2893325"/>
            <a:ext cx="1083900" cy="432300"/>
          </a:xfrm>
          <a:prstGeom prst="rect">
            <a:avLst/>
          </a:prstGeom>
          <a:solidFill>
            <a:srgbClr val="FCE5CD"/>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Target Buffer</a:t>
            </a:r>
            <a:endParaRPr b="0" i="0" sz="1200" u="none" cap="none" strike="noStrike">
              <a:solidFill>
                <a:srgbClr val="000000"/>
              </a:solidFill>
              <a:latin typeface="Helvetica Neue"/>
              <a:ea typeface="Helvetica Neue"/>
              <a:cs typeface="Helvetica Neue"/>
              <a:sym typeface="Helvetica Neue"/>
            </a:endParaRPr>
          </a:p>
        </p:txBody>
      </p:sp>
      <p:sp>
        <p:nvSpPr>
          <p:cNvPr id="323" name="Google Shape;323;p10"/>
          <p:cNvSpPr/>
          <p:nvPr/>
        </p:nvSpPr>
        <p:spPr>
          <a:xfrm>
            <a:off x="2233138" y="2999075"/>
            <a:ext cx="1158900" cy="2169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0"/>
          <p:cNvSpPr txBox="1"/>
          <p:nvPr/>
        </p:nvSpPr>
        <p:spPr>
          <a:xfrm>
            <a:off x="4450150" y="2566775"/>
            <a:ext cx="1291200" cy="50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highlight>
                  <a:srgbClr val="FFFFFF"/>
                </a:highlight>
                <a:latin typeface="Fira Code"/>
                <a:ea typeface="Fira Code"/>
                <a:cs typeface="Fira Code"/>
                <a:sym typeface="Fira Code"/>
              </a:rPr>
              <a:t>resolve</a:t>
            </a:r>
            <a:endParaRPr b="1" i="0" sz="1000" u="none" cap="none" strike="noStrike">
              <a:solidFill>
                <a:schemeClr val="dk1"/>
              </a:solidFill>
              <a:highlight>
                <a:srgbClr val="FFFFFF"/>
              </a:highlight>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highlight>
                  <a:srgbClr val="FFFFFF"/>
                </a:highlight>
                <a:latin typeface="Helvetica Neue"/>
                <a:ea typeface="Helvetica Neue"/>
                <a:cs typeface="Helvetica Neue"/>
                <a:sym typeface="Helvetica Neue"/>
              </a:rPr>
              <a:t>(target resolution)</a:t>
            </a:r>
            <a:endParaRPr b="0" i="0" sz="1300" u="none" cap="none" strike="noStrike">
              <a:solidFill>
                <a:schemeClr val="dk1"/>
              </a:solidFill>
              <a:highlight>
                <a:srgbClr val="FFFFFF"/>
              </a:highlight>
              <a:latin typeface="Arial"/>
              <a:ea typeface="Arial"/>
              <a:cs typeface="Arial"/>
              <a:sym typeface="Arial"/>
            </a:endParaRPr>
          </a:p>
        </p:txBody>
      </p:sp>
      <p:sp>
        <p:nvSpPr>
          <p:cNvPr id="325" name="Google Shape;325;p10"/>
          <p:cNvSpPr/>
          <p:nvPr/>
        </p:nvSpPr>
        <p:spPr>
          <a:xfrm>
            <a:off x="6793738" y="3001025"/>
            <a:ext cx="1218300" cy="2169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0"/>
          <p:cNvSpPr txBox="1"/>
          <p:nvPr/>
        </p:nvSpPr>
        <p:spPr>
          <a:xfrm>
            <a:off x="6696013" y="2608325"/>
            <a:ext cx="1291200" cy="43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highlight>
                  <a:srgbClr val="FFFFFF"/>
                </a:highlight>
                <a:latin typeface="Fira Code"/>
                <a:ea typeface="Fira Code"/>
                <a:cs typeface="Fira Code"/>
                <a:sym typeface="Fira Code"/>
              </a:rPr>
              <a:t>display_pixels</a:t>
            </a:r>
            <a:endParaRPr b="1" i="0" sz="1000" u="none" cap="none" strike="noStrike">
              <a:solidFill>
                <a:schemeClr val="dk1"/>
              </a:solidFill>
              <a:highlight>
                <a:srgbClr val="FFFFFF"/>
              </a:highlight>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highlight>
                  <a:srgbClr val="FFFFFF"/>
                </a:highlight>
                <a:latin typeface="Helvetica Neue"/>
                <a:ea typeface="Helvetica Neue"/>
                <a:cs typeface="Helvetica Neue"/>
                <a:sym typeface="Helvetica Neue"/>
              </a:rPr>
              <a:t>(render to screen)</a:t>
            </a:r>
            <a:endParaRPr b="0" i="0" sz="1300" u="none" cap="none" strike="noStrike">
              <a:solidFill>
                <a:schemeClr val="dk1"/>
              </a:solidFill>
              <a:highlight>
                <a:srgbClr val="FFFFFF"/>
              </a:highlight>
              <a:latin typeface="Arial"/>
              <a:ea typeface="Arial"/>
              <a:cs typeface="Arial"/>
              <a:sym typeface="Arial"/>
            </a:endParaRPr>
          </a:p>
        </p:txBody>
      </p:sp>
      <p:sp>
        <p:nvSpPr>
          <p:cNvPr id="327" name="Google Shape;327;p10"/>
          <p:cNvSpPr txBox="1"/>
          <p:nvPr>
            <p:ph idx="1" type="body"/>
          </p:nvPr>
        </p:nvSpPr>
        <p:spPr>
          <a:xfrm>
            <a:off x="1681650" y="3971415"/>
            <a:ext cx="2622600" cy="101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2</a:t>
            </a:r>
            <a:r>
              <a:rPr lang="en" sz="1300">
                <a:latin typeface="Helvetica Neue"/>
                <a:ea typeface="Helvetica Neue"/>
                <a:cs typeface="Helvetica Neue"/>
                <a:sym typeface="Helvetica Neue"/>
              </a:rPr>
              <a:t>: </a:t>
            </a:r>
            <a:r>
              <a:rPr b="1" lang="en" sz="1000">
                <a:latin typeface="Fira Code"/>
                <a:ea typeface="Fira Code"/>
                <a:cs typeface="Fira Code"/>
                <a:sym typeface="Fira Code"/>
              </a:rPr>
              <a:t>rasterize line</a:t>
            </a:r>
            <a:endParaRPr b="1" sz="1000">
              <a:latin typeface="Fira Code"/>
              <a:ea typeface="Fira Code"/>
              <a:cs typeface="Fira Code"/>
              <a:sym typeface="Fira Code"/>
            </a:endParaRPr>
          </a:p>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3</a:t>
            </a:r>
            <a:r>
              <a:rPr lang="en" sz="1300">
                <a:latin typeface="Helvetica Neue"/>
                <a:ea typeface="Helvetica Neue"/>
                <a:cs typeface="Helvetica Neue"/>
                <a:sym typeface="Helvetica Neue"/>
              </a:rPr>
              <a:t>: </a:t>
            </a:r>
            <a:r>
              <a:rPr b="1" lang="en" sz="1000">
                <a:latin typeface="Fira Code"/>
                <a:ea typeface="Fira Code"/>
                <a:cs typeface="Fira Code"/>
                <a:sym typeface="Fira Code"/>
              </a:rPr>
              <a:t>rasterize triangle</a:t>
            </a:r>
            <a:endParaRPr b="1" sz="1000">
              <a:latin typeface="Fira Code"/>
              <a:ea typeface="Fira Code"/>
              <a:cs typeface="Fira Code"/>
              <a:sym typeface="Fira Code"/>
            </a:endParaRPr>
          </a:p>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5</a:t>
            </a:r>
            <a:r>
              <a:rPr lang="en" sz="1300">
                <a:latin typeface="Helvetica Neue"/>
                <a:ea typeface="Helvetica Neue"/>
                <a:cs typeface="Helvetica Neue"/>
                <a:sym typeface="Helvetica Neue"/>
              </a:rPr>
              <a:t>: </a:t>
            </a:r>
            <a:r>
              <a:rPr b="1" lang="en" sz="1000">
                <a:latin typeface="Fira Code"/>
                <a:ea typeface="Fira Code"/>
                <a:cs typeface="Fira Code"/>
                <a:sym typeface="Fira Code"/>
              </a:rPr>
              <a:t>transforms</a:t>
            </a:r>
            <a:endParaRPr b="1" sz="1000">
              <a:latin typeface="Fira Code"/>
              <a:ea typeface="Fira Code"/>
              <a:cs typeface="Fira Code"/>
              <a:sym typeface="Fira Code"/>
            </a:endParaRPr>
          </a:p>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6-7</a:t>
            </a:r>
            <a:r>
              <a:rPr lang="en" sz="1300">
                <a:latin typeface="Helvetica Neue"/>
                <a:ea typeface="Helvetica Neue"/>
                <a:cs typeface="Helvetica Neue"/>
                <a:sym typeface="Helvetica Neue"/>
              </a:rPr>
              <a:t>: </a:t>
            </a:r>
            <a:r>
              <a:rPr b="1" lang="en" sz="1000">
                <a:latin typeface="Fira Code"/>
                <a:ea typeface="Fira Code"/>
                <a:cs typeface="Fira Code"/>
                <a:sym typeface="Fira Code"/>
              </a:rPr>
              <a:t>texture sampling</a:t>
            </a:r>
            <a:endParaRPr b="1" sz="1000">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t/>
            </a:r>
            <a:endParaRPr b="1" sz="1000">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b="1" sz="1300">
              <a:latin typeface="Helvetica Neue"/>
              <a:ea typeface="Helvetica Neue"/>
              <a:cs typeface="Helvetica Neue"/>
              <a:sym typeface="Helvetica Neue"/>
            </a:endParaRPr>
          </a:p>
        </p:txBody>
      </p:sp>
      <p:sp>
        <p:nvSpPr>
          <p:cNvPr id="328" name="Google Shape;328;p10"/>
          <p:cNvSpPr txBox="1"/>
          <p:nvPr>
            <p:ph idx="1" type="body"/>
          </p:nvPr>
        </p:nvSpPr>
        <p:spPr>
          <a:xfrm>
            <a:off x="4072450" y="3977565"/>
            <a:ext cx="2723100" cy="6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300">
                <a:latin typeface="Helvetica Neue"/>
                <a:ea typeface="Helvetica Neue"/>
                <a:cs typeface="Helvetica Neue"/>
                <a:sym typeface="Helvetica Neue"/>
              </a:rPr>
              <a:t>Task 4</a:t>
            </a:r>
            <a:r>
              <a:rPr lang="en" sz="1300">
                <a:latin typeface="Helvetica Neue"/>
                <a:ea typeface="Helvetica Neue"/>
                <a:cs typeface="Helvetica Neue"/>
                <a:sym typeface="Helvetica Neue"/>
              </a:rPr>
              <a:t>: </a:t>
            </a:r>
            <a:r>
              <a:rPr b="1" lang="en" sz="1000">
                <a:latin typeface="Fira Code"/>
                <a:ea typeface="Fira Code"/>
                <a:cs typeface="Fira Code"/>
                <a:sym typeface="Fira Code"/>
              </a:rPr>
              <a:t>supersampling support</a:t>
            </a:r>
            <a:endParaRPr b="1" sz="1000">
              <a:latin typeface="Fira Code"/>
              <a:ea typeface="Fira Code"/>
              <a:cs typeface="Fira Code"/>
              <a:sym typeface="Fira Code"/>
            </a:endParaRPr>
          </a:p>
          <a:p>
            <a:pPr indent="0" lvl="0" marL="0" rtl="0" algn="l">
              <a:lnSpc>
                <a:spcPct val="115000"/>
              </a:lnSpc>
              <a:spcBef>
                <a:spcPts val="0"/>
              </a:spcBef>
              <a:spcAft>
                <a:spcPts val="0"/>
              </a:spcAft>
              <a:buSzPts val="1800"/>
              <a:buNone/>
            </a:pPr>
            <a:r>
              <a:rPr b="1" lang="en" sz="1300">
                <a:latin typeface="Helvetica Neue"/>
                <a:ea typeface="Helvetica Neue"/>
                <a:cs typeface="Helvetica Neue"/>
                <a:sym typeface="Helvetica Neue"/>
              </a:rPr>
              <a:t>Task 8</a:t>
            </a:r>
            <a:r>
              <a:rPr lang="en" sz="1300">
                <a:latin typeface="Helvetica Neue"/>
                <a:ea typeface="Helvetica Neue"/>
                <a:cs typeface="Helvetica Neue"/>
                <a:sym typeface="Helvetica Neue"/>
              </a:rPr>
              <a:t>: </a:t>
            </a:r>
            <a:r>
              <a:rPr b="1" lang="en" sz="1000">
                <a:latin typeface="Fira Code"/>
                <a:ea typeface="Fira Code"/>
                <a:cs typeface="Fira Code"/>
                <a:sym typeface="Fira Code"/>
              </a:rPr>
              <a:t>alpha blending</a:t>
            </a:r>
            <a:endParaRPr b="1" sz="1000">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b="1" sz="1000">
              <a:latin typeface="Fira Code"/>
              <a:ea typeface="Fira Code"/>
              <a:cs typeface="Fira Code"/>
              <a:sym typeface="Fira Code"/>
            </a:endParaRPr>
          </a:p>
        </p:txBody>
      </p:sp>
      <p:sp>
        <p:nvSpPr>
          <p:cNvPr id="329" name="Google Shape;329;p10"/>
          <p:cNvSpPr txBox="1"/>
          <p:nvPr/>
        </p:nvSpPr>
        <p:spPr>
          <a:xfrm>
            <a:off x="2248762" y="2566775"/>
            <a:ext cx="1218300" cy="5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highlight>
                  <a:srgbClr val="FFFFFF"/>
                </a:highlight>
                <a:latin typeface="Fira Code"/>
                <a:ea typeface="Fira Code"/>
                <a:cs typeface="Fira Code"/>
                <a:sym typeface="Fira Code"/>
              </a:rPr>
              <a:t>draw_elements</a:t>
            </a:r>
            <a:endParaRPr b="1" i="0" sz="1000" u="none" cap="none" strike="noStrike">
              <a:solidFill>
                <a:schemeClr val="dk1"/>
              </a:solidFill>
              <a:highlight>
                <a:srgbClr val="FFFFFF"/>
              </a:highlight>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highlight>
                  <a:srgbClr val="FFFFFF"/>
                </a:highlight>
                <a:latin typeface="Helvetica Neue"/>
                <a:ea typeface="Helvetica Neue"/>
                <a:cs typeface="Helvetica Neue"/>
                <a:sym typeface="Helvetica Neue"/>
              </a:rPr>
              <a:t>(rasterize functions</a:t>
            </a:r>
            <a:r>
              <a:rPr b="0" i="0" lang="en" sz="1000" u="none" cap="none" strike="noStrike">
                <a:solidFill>
                  <a:schemeClr val="dk1"/>
                </a:solidFill>
                <a:highlight>
                  <a:srgbClr val="FFFFFF"/>
                </a:highlight>
                <a:latin typeface="Helvetica Neue"/>
                <a:ea typeface="Helvetica Neue"/>
                <a:cs typeface="Helvetica Neue"/>
                <a:sym typeface="Helvetica Neue"/>
              </a:rPr>
              <a:t>)</a:t>
            </a:r>
            <a:endParaRPr b="0" i="0" sz="1300" u="none" cap="none" strike="noStrike">
              <a:solidFill>
                <a:schemeClr val="dk1"/>
              </a:solidFill>
              <a:highlight>
                <a:srgbClr val="FFFFFF"/>
              </a:highlight>
              <a:latin typeface="Arial"/>
              <a:ea typeface="Arial"/>
              <a:cs typeface="Arial"/>
              <a:sym typeface="Arial"/>
            </a:endParaRPr>
          </a:p>
        </p:txBody>
      </p:sp>
      <p:sp>
        <p:nvSpPr>
          <p:cNvPr id="330" name="Google Shape;330;p10"/>
          <p:cNvSpPr/>
          <p:nvPr/>
        </p:nvSpPr>
        <p:spPr>
          <a:xfrm>
            <a:off x="1011950" y="2861300"/>
            <a:ext cx="1218300" cy="432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Context Setup</a:t>
            </a:r>
            <a:endParaRPr b="0" i="0" sz="1200" u="none" cap="none" strike="noStrike">
              <a:solidFill>
                <a:srgbClr val="000000"/>
              </a:solidFill>
              <a:latin typeface="Helvetica Neue"/>
              <a:ea typeface="Helvetica Neue"/>
              <a:cs typeface="Helvetica Neue"/>
              <a:sym typeface="Helvetica Neue"/>
            </a:endParaRPr>
          </a:p>
        </p:txBody>
      </p:sp>
      <p:cxnSp>
        <p:nvCxnSpPr>
          <p:cNvPr id="331" name="Google Shape;331;p10"/>
          <p:cNvCxnSpPr/>
          <p:nvPr/>
        </p:nvCxnSpPr>
        <p:spPr>
          <a:xfrm rot="10800000">
            <a:off x="2654700" y="3359275"/>
            <a:ext cx="0" cy="693000"/>
          </a:xfrm>
          <a:prstGeom prst="straightConnector1">
            <a:avLst/>
          </a:prstGeom>
          <a:noFill/>
          <a:ln cap="flat" cmpd="sng" w="9525">
            <a:solidFill>
              <a:schemeClr val="dk2"/>
            </a:solidFill>
            <a:prstDash val="solid"/>
            <a:round/>
            <a:headEnd len="sm" w="sm" type="none"/>
            <a:tailEnd len="med" w="med" type="triangle"/>
          </a:ln>
        </p:spPr>
      </p:cxnSp>
      <p:cxnSp>
        <p:nvCxnSpPr>
          <p:cNvPr id="332" name="Google Shape;332;p10"/>
          <p:cNvCxnSpPr/>
          <p:nvPr/>
        </p:nvCxnSpPr>
        <p:spPr>
          <a:xfrm rot="10800000">
            <a:off x="5043775" y="3359275"/>
            <a:ext cx="0" cy="693000"/>
          </a:xfrm>
          <a:prstGeom prst="straightConnector1">
            <a:avLst/>
          </a:prstGeom>
          <a:noFill/>
          <a:ln cap="flat" cmpd="sng" w="9525">
            <a:solidFill>
              <a:schemeClr val="dk2"/>
            </a:solidFill>
            <a:prstDash val="solid"/>
            <a:round/>
            <a:headEnd len="sm" w="sm" type="none"/>
            <a:tailEnd len="med" w="med" type="triangle"/>
          </a:ln>
        </p:spPr>
      </p:cxnSp>
      <p:cxnSp>
        <p:nvCxnSpPr>
          <p:cNvPr id="333" name="Google Shape;333;p10"/>
          <p:cNvCxnSpPr/>
          <p:nvPr/>
        </p:nvCxnSpPr>
        <p:spPr>
          <a:xfrm>
            <a:off x="1621088" y="1972975"/>
            <a:ext cx="0" cy="883500"/>
          </a:xfrm>
          <a:prstGeom prst="straightConnector1">
            <a:avLst/>
          </a:prstGeom>
          <a:noFill/>
          <a:ln cap="flat" cmpd="sng" w="9525">
            <a:solidFill>
              <a:schemeClr val="dk2"/>
            </a:solidFill>
            <a:prstDash val="solid"/>
            <a:round/>
            <a:headEnd len="sm" w="sm" type="none"/>
            <a:tailEnd len="med" w="med" type="triangle"/>
          </a:ln>
        </p:spPr>
      </p:cxnSp>
      <p:cxnSp>
        <p:nvCxnSpPr>
          <p:cNvPr id="334" name="Google Shape;334;p10"/>
          <p:cNvCxnSpPr>
            <a:stCxn id="326" idx="0"/>
          </p:cNvCxnSpPr>
          <p:nvPr/>
        </p:nvCxnSpPr>
        <p:spPr>
          <a:xfrm rot="10800000">
            <a:off x="7338613" y="1958825"/>
            <a:ext cx="3000" cy="649500"/>
          </a:xfrm>
          <a:prstGeom prst="straightConnector1">
            <a:avLst/>
          </a:prstGeom>
          <a:noFill/>
          <a:ln cap="flat" cmpd="sng" w="9525">
            <a:solidFill>
              <a:schemeClr val="dk2"/>
            </a:solidFill>
            <a:prstDash val="solid"/>
            <a:round/>
            <a:headEnd len="sm" w="sm" type="none"/>
            <a:tailEnd len="med" w="med" type="triangle"/>
          </a:ln>
        </p:spPr>
      </p:cxnSp>
      <p:sp>
        <p:nvSpPr>
          <p:cNvPr id="335" name="Google Shape;335;p10"/>
          <p:cNvSpPr/>
          <p:nvPr/>
        </p:nvSpPr>
        <p:spPr>
          <a:xfrm>
            <a:off x="6864600" y="1356750"/>
            <a:ext cx="947700" cy="611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lvetica Neue"/>
                <a:ea typeface="Helvetica Neue"/>
                <a:cs typeface="Helvetica Neue"/>
                <a:sym typeface="Helvetica Neue"/>
              </a:rPr>
              <a:t>Screen Output</a:t>
            </a:r>
            <a:endParaRPr b="0" i="0" sz="1400" u="none" cap="none" strike="noStrike">
              <a:solidFill>
                <a:srgbClr val="000000"/>
              </a:solidFill>
              <a:latin typeface="Arial"/>
              <a:ea typeface="Arial"/>
              <a:cs typeface="Arial"/>
              <a:sym typeface="Arial"/>
            </a:endParaRPr>
          </a:p>
        </p:txBody>
      </p:sp>
      <p:sp>
        <p:nvSpPr>
          <p:cNvPr id="336" name="Google Shape;336;p10"/>
          <p:cNvSpPr txBox="1"/>
          <p:nvPr/>
        </p:nvSpPr>
        <p:spPr>
          <a:xfrm>
            <a:off x="2963275" y="1880025"/>
            <a:ext cx="1801800" cy="3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a:ea typeface="Helvetica Neue"/>
                <a:cs typeface="Helvetica Neue"/>
                <a:sym typeface="Helvetica Neue"/>
              </a:rPr>
              <a:t>“full resolution image” </a:t>
            </a:r>
            <a:endParaRPr b="0" i="0" sz="1200" u="none" cap="none" strike="noStrike">
              <a:solidFill>
                <a:srgbClr val="000000"/>
              </a:solidFill>
              <a:latin typeface="Arial"/>
              <a:ea typeface="Arial"/>
              <a:cs typeface="Arial"/>
              <a:sym typeface="Arial"/>
            </a:endParaRPr>
          </a:p>
        </p:txBody>
      </p:sp>
      <p:cxnSp>
        <p:nvCxnSpPr>
          <p:cNvPr id="337" name="Google Shape;337;p10"/>
          <p:cNvCxnSpPr>
            <a:stCxn id="336" idx="2"/>
            <a:endCxn id="321" idx="0"/>
          </p:cNvCxnSpPr>
          <p:nvPr/>
        </p:nvCxnSpPr>
        <p:spPr>
          <a:xfrm flipH="1" rot="-5400000">
            <a:off x="3594925" y="2516775"/>
            <a:ext cx="645900" cy="107400"/>
          </a:xfrm>
          <a:prstGeom prst="curvedConnector3">
            <a:avLst>
              <a:gd fmla="val 49992" name="adj1"/>
            </a:avLst>
          </a:prstGeom>
          <a:noFill/>
          <a:ln cap="flat" cmpd="sng" w="19050">
            <a:solidFill>
              <a:schemeClr val="dk2"/>
            </a:solidFill>
            <a:prstDash val="solid"/>
            <a:round/>
            <a:headEnd len="sm" w="sm" type="none"/>
            <a:tailEnd len="med" w="med" type="triangle"/>
          </a:ln>
        </p:spPr>
      </p:cxnSp>
      <p:sp>
        <p:nvSpPr>
          <p:cNvPr id="338" name="Google Shape;338;p10"/>
          <p:cNvSpPr txBox="1"/>
          <p:nvPr/>
        </p:nvSpPr>
        <p:spPr>
          <a:xfrm>
            <a:off x="5190950" y="2011350"/>
            <a:ext cx="1801800" cy="3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a:ea typeface="Helvetica Neue"/>
                <a:cs typeface="Helvetica Neue"/>
                <a:sym typeface="Helvetica Neue"/>
              </a:rPr>
              <a:t>“target render image” </a:t>
            </a:r>
            <a:endParaRPr b="0" i="0" sz="1200" u="none" cap="none" strike="noStrike">
              <a:solidFill>
                <a:srgbClr val="000000"/>
              </a:solidFill>
              <a:latin typeface="Arial"/>
              <a:ea typeface="Arial"/>
              <a:cs typeface="Arial"/>
              <a:sym typeface="Arial"/>
            </a:endParaRPr>
          </a:p>
        </p:txBody>
      </p:sp>
      <p:cxnSp>
        <p:nvCxnSpPr>
          <p:cNvPr id="339" name="Google Shape;339;p10"/>
          <p:cNvCxnSpPr>
            <a:stCxn id="338" idx="2"/>
            <a:endCxn id="322" idx="0"/>
          </p:cNvCxnSpPr>
          <p:nvPr/>
        </p:nvCxnSpPr>
        <p:spPr>
          <a:xfrm flipH="1" rot="-5400000">
            <a:off x="5912600" y="2558100"/>
            <a:ext cx="514500" cy="156000"/>
          </a:xfrm>
          <a:prstGeom prst="curvedConnector3">
            <a:avLst>
              <a:gd fmla="val 49998" name="adj1"/>
            </a:avLst>
          </a:prstGeom>
          <a:noFill/>
          <a:ln cap="flat" cmpd="sng" w="19050">
            <a:solidFill>
              <a:schemeClr val="dk2"/>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txBox="1"/>
          <p:nvPr>
            <p:ph type="ctrTitle"/>
          </p:nvPr>
        </p:nvSpPr>
        <p:spPr>
          <a:xfrm>
            <a:off x="311700" y="419588"/>
            <a:ext cx="8520600" cy="10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latin typeface="Work Sans"/>
                <a:ea typeface="Work Sans"/>
                <a:cs typeface="Work Sans"/>
                <a:sym typeface="Work Sans"/>
              </a:rPr>
              <a:t>DrawSVG</a:t>
            </a:r>
            <a:endParaRPr>
              <a:latin typeface="Work Sans"/>
              <a:ea typeface="Work Sans"/>
              <a:cs typeface="Work Sans"/>
              <a:sym typeface="Work Sans"/>
            </a:endParaRPr>
          </a:p>
        </p:txBody>
      </p:sp>
      <p:sp>
        <p:nvSpPr>
          <p:cNvPr id="69" name="Google Shape;69;p2"/>
          <p:cNvSpPr txBox="1"/>
          <p:nvPr>
            <p:ph idx="1" type="subTitle"/>
          </p:nvPr>
        </p:nvSpPr>
        <p:spPr>
          <a:xfrm>
            <a:off x="311700" y="1366138"/>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latin typeface="Work Sans"/>
                <a:ea typeface="Work Sans"/>
                <a:cs typeface="Work Sans"/>
                <a:sym typeface="Work Sans"/>
              </a:rPr>
              <a:t>Visualize Things on Your Screen!</a:t>
            </a:r>
            <a:endParaRPr>
              <a:latin typeface="Work Sans"/>
              <a:ea typeface="Work Sans"/>
              <a:cs typeface="Work Sans"/>
              <a:sym typeface="Work Sans"/>
            </a:endParaRPr>
          </a:p>
        </p:txBody>
      </p:sp>
      <p:pic>
        <p:nvPicPr>
          <p:cNvPr id="70" name="Google Shape;70;p2"/>
          <p:cNvPicPr preferRelativeResize="0"/>
          <p:nvPr/>
        </p:nvPicPr>
        <p:blipFill rotWithShape="1">
          <a:blip r:embed="rId3">
            <a:alphaModFix/>
          </a:blip>
          <a:srcRect b="0" l="0" r="0" t="0"/>
          <a:stretch/>
        </p:blipFill>
        <p:spPr>
          <a:xfrm>
            <a:off x="2504200" y="2165175"/>
            <a:ext cx="961550" cy="961550"/>
          </a:xfrm>
          <a:prstGeom prst="rect">
            <a:avLst/>
          </a:prstGeom>
          <a:noFill/>
          <a:ln>
            <a:noFill/>
          </a:ln>
        </p:spPr>
      </p:pic>
      <p:pic>
        <p:nvPicPr>
          <p:cNvPr id="71" name="Google Shape;71;p2"/>
          <p:cNvPicPr preferRelativeResize="0"/>
          <p:nvPr/>
        </p:nvPicPr>
        <p:blipFill rotWithShape="1">
          <a:blip r:embed="rId4">
            <a:alphaModFix/>
          </a:blip>
          <a:srcRect b="0" l="0" r="0" t="0"/>
          <a:stretch/>
        </p:blipFill>
        <p:spPr>
          <a:xfrm>
            <a:off x="3655475" y="2143374"/>
            <a:ext cx="961550" cy="1005125"/>
          </a:xfrm>
          <a:prstGeom prst="rect">
            <a:avLst/>
          </a:prstGeom>
          <a:noFill/>
          <a:ln>
            <a:noFill/>
          </a:ln>
        </p:spPr>
      </p:pic>
      <p:pic>
        <p:nvPicPr>
          <p:cNvPr id="72" name="Google Shape;72;p2"/>
          <p:cNvPicPr preferRelativeResize="0"/>
          <p:nvPr/>
        </p:nvPicPr>
        <p:blipFill rotWithShape="1">
          <a:blip r:embed="rId5">
            <a:alphaModFix/>
          </a:blip>
          <a:srcRect b="0" l="0" r="0" t="0"/>
          <a:stretch/>
        </p:blipFill>
        <p:spPr>
          <a:xfrm>
            <a:off x="4806750" y="2143392"/>
            <a:ext cx="961550" cy="1267595"/>
          </a:xfrm>
          <a:prstGeom prst="rect">
            <a:avLst/>
          </a:prstGeom>
          <a:noFill/>
          <a:ln>
            <a:noFill/>
          </a:ln>
        </p:spPr>
      </p:pic>
      <p:pic>
        <p:nvPicPr>
          <p:cNvPr id="73" name="Google Shape;73;p2"/>
          <p:cNvPicPr preferRelativeResize="0"/>
          <p:nvPr/>
        </p:nvPicPr>
        <p:blipFill rotWithShape="1">
          <a:blip r:embed="rId6">
            <a:alphaModFix/>
          </a:blip>
          <a:srcRect b="0" l="0" r="0" t="0"/>
          <a:stretch/>
        </p:blipFill>
        <p:spPr>
          <a:xfrm>
            <a:off x="5958025" y="2180024"/>
            <a:ext cx="961550" cy="931837"/>
          </a:xfrm>
          <a:prstGeom prst="rect">
            <a:avLst/>
          </a:prstGeom>
          <a:noFill/>
          <a:ln>
            <a:noFill/>
          </a:ln>
        </p:spPr>
      </p:pic>
      <p:cxnSp>
        <p:nvCxnSpPr>
          <p:cNvPr id="74" name="Google Shape;74;p2"/>
          <p:cNvCxnSpPr/>
          <p:nvPr/>
        </p:nvCxnSpPr>
        <p:spPr>
          <a:xfrm>
            <a:off x="1100625" y="3478888"/>
            <a:ext cx="6235200" cy="0"/>
          </a:xfrm>
          <a:prstGeom prst="straightConnector1">
            <a:avLst/>
          </a:prstGeom>
          <a:noFill/>
          <a:ln cap="flat" cmpd="sng" w="9525">
            <a:solidFill>
              <a:schemeClr val="dk2"/>
            </a:solidFill>
            <a:prstDash val="solid"/>
            <a:round/>
            <a:headEnd len="sm" w="sm" type="none"/>
            <a:tailEnd len="sm" w="sm" type="none"/>
          </a:ln>
        </p:spPr>
      </p:cxnSp>
      <p:sp>
        <p:nvSpPr>
          <p:cNvPr id="75" name="Google Shape;75;p2"/>
          <p:cNvSpPr txBox="1"/>
          <p:nvPr/>
        </p:nvSpPr>
        <p:spPr>
          <a:xfrm>
            <a:off x="1025500" y="2135988"/>
            <a:ext cx="10287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Work Sans"/>
                <a:ea typeface="Work Sans"/>
                <a:cs typeface="Work Sans"/>
                <a:sym typeface="Work Sans"/>
              </a:rPr>
              <a:t>Week 1</a:t>
            </a:r>
            <a:endParaRPr b="1" i="0" sz="1400" u="none" cap="none" strike="noStrike">
              <a:solidFill>
                <a:srgbClr val="000000"/>
              </a:solidFill>
              <a:latin typeface="Work Sans"/>
              <a:ea typeface="Work Sans"/>
              <a:cs typeface="Work Sans"/>
              <a:sym typeface="Work Sans"/>
            </a:endParaRPr>
          </a:p>
        </p:txBody>
      </p:sp>
      <p:sp>
        <p:nvSpPr>
          <p:cNvPr id="76" name="Google Shape;76;p2"/>
          <p:cNvSpPr txBox="1"/>
          <p:nvPr/>
        </p:nvSpPr>
        <p:spPr>
          <a:xfrm>
            <a:off x="1025500" y="3524188"/>
            <a:ext cx="10287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Work Sans"/>
                <a:ea typeface="Work Sans"/>
                <a:cs typeface="Work Sans"/>
                <a:sym typeface="Work Sans"/>
              </a:rPr>
              <a:t>Week 2</a:t>
            </a:r>
            <a:endParaRPr b="1" i="0" sz="1400" u="none" cap="none" strike="noStrike">
              <a:solidFill>
                <a:srgbClr val="000000"/>
              </a:solidFill>
              <a:latin typeface="Work Sans"/>
              <a:ea typeface="Work Sans"/>
              <a:cs typeface="Work Sans"/>
              <a:sym typeface="Work Sans"/>
            </a:endParaRPr>
          </a:p>
        </p:txBody>
      </p:sp>
      <p:pic>
        <p:nvPicPr>
          <p:cNvPr id="77" name="Google Shape;77;p2"/>
          <p:cNvPicPr preferRelativeResize="0"/>
          <p:nvPr/>
        </p:nvPicPr>
        <p:blipFill rotWithShape="1">
          <a:blip r:embed="rId7">
            <a:alphaModFix/>
          </a:blip>
          <a:srcRect b="0" l="0" r="0" t="0"/>
          <a:stretch/>
        </p:blipFill>
        <p:spPr>
          <a:xfrm>
            <a:off x="2504200" y="3715788"/>
            <a:ext cx="961551" cy="961551"/>
          </a:xfrm>
          <a:prstGeom prst="rect">
            <a:avLst/>
          </a:prstGeom>
          <a:noFill/>
          <a:ln>
            <a:noFill/>
          </a:ln>
        </p:spPr>
      </p:pic>
      <p:pic>
        <p:nvPicPr>
          <p:cNvPr id="78" name="Google Shape;78;p2"/>
          <p:cNvPicPr preferRelativeResize="0"/>
          <p:nvPr/>
        </p:nvPicPr>
        <p:blipFill rotWithShape="1">
          <a:blip r:embed="rId8">
            <a:alphaModFix/>
          </a:blip>
          <a:srcRect b="0" l="0" r="0" t="0"/>
          <a:stretch/>
        </p:blipFill>
        <p:spPr>
          <a:xfrm>
            <a:off x="3655475" y="3762363"/>
            <a:ext cx="961550" cy="961550"/>
          </a:xfrm>
          <a:prstGeom prst="rect">
            <a:avLst/>
          </a:prstGeom>
          <a:noFill/>
          <a:ln>
            <a:noFill/>
          </a:ln>
        </p:spPr>
      </p:pic>
      <p:pic>
        <p:nvPicPr>
          <p:cNvPr id="79" name="Google Shape;79;p2"/>
          <p:cNvPicPr preferRelativeResize="0"/>
          <p:nvPr/>
        </p:nvPicPr>
        <p:blipFill rotWithShape="1">
          <a:blip r:embed="rId9">
            <a:alphaModFix/>
          </a:blip>
          <a:srcRect b="0" l="0" r="0" t="0"/>
          <a:stretch/>
        </p:blipFill>
        <p:spPr>
          <a:xfrm>
            <a:off x="4806750" y="3762363"/>
            <a:ext cx="961550" cy="961550"/>
          </a:xfrm>
          <a:prstGeom prst="rect">
            <a:avLst/>
          </a:prstGeom>
          <a:noFill/>
          <a:ln>
            <a:noFill/>
          </a:ln>
        </p:spPr>
      </p:pic>
      <p:pic>
        <p:nvPicPr>
          <p:cNvPr id="80" name="Google Shape;80;p2"/>
          <p:cNvPicPr preferRelativeResize="0"/>
          <p:nvPr/>
        </p:nvPicPr>
        <p:blipFill rotWithShape="1">
          <a:blip r:embed="rId10">
            <a:alphaModFix/>
          </a:blip>
          <a:srcRect b="0" l="0" r="0" t="0"/>
          <a:stretch/>
        </p:blipFill>
        <p:spPr>
          <a:xfrm>
            <a:off x="5797775" y="3762363"/>
            <a:ext cx="1282061" cy="961550"/>
          </a:xfrm>
          <a:prstGeom prst="rect">
            <a:avLst/>
          </a:prstGeom>
          <a:noFill/>
          <a:ln>
            <a:noFill/>
          </a:ln>
        </p:spPr>
      </p:pic>
      <p:sp>
        <p:nvSpPr>
          <p:cNvPr id="81" name="Google Shape;81;p2"/>
          <p:cNvSpPr txBox="1"/>
          <p:nvPr/>
        </p:nvSpPr>
        <p:spPr>
          <a:xfrm>
            <a:off x="1021275" y="2478738"/>
            <a:ext cx="12822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FF0000"/>
                </a:solidFill>
                <a:latin typeface="Work Sans"/>
                <a:ea typeface="Work Sans"/>
                <a:cs typeface="Work Sans"/>
                <a:sym typeface="Work Sans"/>
              </a:rPr>
              <a:t>Due: </a:t>
            </a:r>
            <a:r>
              <a:rPr lang="en" sz="1200">
                <a:solidFill>
                  <a:srgbClr val="FF0000"/>
                </a:solidFill>
                <a:latin typeface="Work Sans"/>
                <a:ea typeface="Work Sans"/>
                <a:cs typeface="Work Sans"/>
                <a:sym typeface="Work Sans"/>
              </a:rPr>
              <a:t>02/09</a:t>
            </a:r>
            <a:endParaRPr i="0" sz="1200" u="none" cap="none" strike="noStrike">
              <a:solidFill>
                <a:srgbClr val="FF0000"/>
              </a:solidFill>
              <a:latin typeface="Work Sans"/>
              <a:ea typeface="Work Sans"/>
              <a:cs typeface="Work Sans"/>
              <a:sym typeface="Work Sans"/>
            </a:endParaRPr>
          </a:p>
        </p:txBody>
      </p:sp>
      <p:sp>
        <p:nvSpPr>
          <p:cNvPr id="82" name="Google Shape;82;p2"/>
          <p:cNvSpPr txBox="1"/>
          <p:nvPr/>
        </p:nvSpPr>
        <p:spPr>
          <a:xfrm>
            <a:off x="1021275" y="3850338"/>
            <a:ext cx="12822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FF0000"/>
                </a:solidFill>
                <a:latin typeface="Work Sans"/>
                <a:ea typeface="Work Sans"/>
                <a:cs typeface="Work Sans"/>
                <a:sym typeface="Work Sans"/>
              </a:rPr>
              <a:t>Due: </a:t>
            </a:r>
            <a:r>
              <a:rPr lang="en" sz="1200">
                <a:solidFill>
                  <a:srgbClr val="FF0000"/>
                </a:solidFill>
                <a:latin typeface="Work Sans"/>
                <a:ea typeface="Work Sans"/>
                <a:cs typeface="Work Sans"/>
                <a:sym typeface="Work Sans"/>
              </a:rPr>
              <a:t>02/16</a:t>
            </a:r>
            <a:endParaRPr i="0" sz="1200" u="none" cap="none" strike="noStrike">
              <a:solidFill>
                <a:srgbClr val="FF0000"/>
              </a:solidFill>
              <a:latin typeface="Work Sans"/>
              <a:ea typeface="Work Sans"/>
              <a:cs typeface="Work Sans"/>
              <a:sym typeface="Work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1"/>
          <p:cNvSpPr/>
          <p:nvPr/>
        </p:nvSpPr>
        <p:spPr>
          <a:xfrm>
            <a:off x="812900" y="2495550"/>
            <a:ext cx="7287300" cy="14730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highlight>
                  <a:srgbClr val="FFFFFF"/>
                </a:highlight>
                <a:latin typeface="Helvetica Neue"/>
                <a:ea typeface="Helvetica Neue"/>
                <a:cs typeface="Helvetica Neue"/>
                <a:sym typeface="Helvetica Neue"/>
              </a:rPr>
              <a:t>DrawSVG Software Renderer (CPU)</a:t>
            </a:r>
            <a:endParaRPr b="1" i="0" sz="1400" u="none" cap="none" strike="noStrike">
              <a:solidFill>
                <a:srgbClr val="000000"/>
              </a:solidFill>
              <a:highlight>
                <a:srgbClr val="FFFFFF"/>
              </a:highlight>
              <a:latin typeface="Helvetica Neue"/>
              <a:ea typeface="Helvetica Neue"/>
              <a:cs typeface="Helvetica Neue"/>
              <a:sym typeface="Helvetica Neue"/>
            </a:endParaRPr>
          </a:p>
        </p:txBody>
      </p:sp>
      <p:sp>
        <p:nvSpPr>
          <p:cNvPr id="345" name="Google Shape;345;p11"/>
          <p:cNvSpPr/>
          <p:nvPr/>
        </p:nvSpPr>
        <p:spPr>
          <a:xfrm>
            <a:off x="1147250" y="1356738"/>
            <a:ext cx="947700" cy="611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lvetica Neue"/>
                <a:ea typeface="Helvetica Neue"/>
                <a:cs typeface="Helvetica Neue"/>
                <a:sym typeface="Helvetica Neue"/>
              </a:rPr>
              <a:t>SVG File</a:t>
            </a:r>
            <a:endParaRPr b="0" i="0" sz="1400" u="none" cap="none" strike="noStrike">
              <a:solidFill>
                <a:srgbClr val="000000"/>
              </a:solidFill>
              <a:latin typeface="Arial"/>
              <a:ea typeface="Arial"/>
              <a:cs typeface="Arial"/>
              <a:sym typeface="Arial"/>
            </a:endParaRPr>
          </a:p>
        </p:txBody>
      </p:sp>
      <p:sp>
        <p:nvSpPr>
          <p:cNvPr id="346" name="Google Shape;346;p11"/>
          <p:cNvSpPr/>
          <p:nvPr/>
        </p:nvSpPr>
        <p:spPr>
          <a:xfrm>
            <a:off x="4550938" y="3001025"/>
            <a:ext cx="1158900" cy="2169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Overview of DrawSVG Software Renderer</a:t>
            </a:r>
            <a:endParaRPr>
              <a:latin typeface="Exo"/>
              <a:ea typeface="Exo"/>
              <a:cs typeface="Exo"/>
              <a:sym typeface="Exo"/>
            </a:endParaRPr>
          </a:p>
        </p:txBody>
      </p:sp>
      <p:sp>
        <p:nvSpPr>
          <p:cNvPr id="348" name="Google Shape;348;p11"/>
          <p:cNvSpPr/>
          <p:nvPr/>
        </p:nvSpPr>
        <p:spPr>
          <a:xfrm>
            <a:off x="3392050" y="2893325"/>
            <a:ext cx="1158900" cy="432300"/>
          </a:xfrm>
          <a:prstGeom prst="rect">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Sample Buffer</a:t>
            </a:r>
            <a:endParaRPr b="0" i="0" sz="1200" u="none" cap="none" strike="noStrike">
              <a:solidFill>
                <a:srgbClr val="000000"/>
              </a:solidFill>
              <a:latin typeface="Helvetica Neue"/>
              <a:ea typeface="Helvetica Neue"/>
              <a:cs typeface="Helvetica Neue"/>
              <a:sym typeface="Helvetica Neue"/>
            </a:endParaRPr>
          </a:p>
        </p:txBody>
      </p:sp>
      <p:sp>
        <p:nvSpPr>
          <p:cNvPr id="349" name="Google Shape;349;p11"/>
          <p:cNvSpPr/>
          <p:nvPr/>
        </p:nvSpPr>
        <p:spPr>
          <a:xfrm>
            <a:off x="5705950" y="2893325"/>
            <a:ext cx="1083900" cy="4323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Target Buffer</a:t>
            </a:r>
            <a:endParaRPr b="0" i="0" sz="1200" u="none" cap="none" strike="noStrike">
              <a:solidFill>
                <a:srgbClr val="000000"/>
              </a:solidFill>
              <a:latin typeface="Helvetica Neue"/>
              <a:ea typeface="Helvetica Neue"/>
              <a:cs typeface="Helvetica Neue"/>
              <a:sym typeface="Helvetica Neue"/>
            </a:endParaRPr>
          </a:p>
        </p:txBody>
      </p:sp>
      <p:sp>
        <p:nvSpPr>
          <p:cNvPr id="350" name="Google Shape;350;p11"/>
          <p:cNvSpPr/>
          <p:nvPr/>
        </p:nvSpPr>
        <p:spPr>
          <a:xfrm>
            <a:off x="2233138" y="2999075"/>
            <a:ext cx="1158900" cy="2169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1"/>
          <p:cNvSpPr txBox="1"/>
          <p:nvPr/>
        </p:nvSpPr>
        <p:spPr>
          <a:xfrm>
            <a:off x="4450150" y="2566775"/>
            <a:ext cx="1291200" cy="50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highlight>
                  <a:srgbClr val="FFFFFF"/>
                </a:highlight>
                <a:latin typeface="Fira Code"/>
                <a:ea typeface="Fira Code"/>
                <a:cs typeface="Fira Code"/>
                <a:sym typeface="Fira Code"/>
              </a:rPr>
              <a:t>resolve</a:t>
            </a:r>
            <a:endParaRPr b="1" i="0" sz="1000" u="none" cap="none" strike="noStrike">
              <a:solidFill>
                <a:schemeClr val="dk1"/>
              </a:solidFill>
              <a:highlight>
                <a:srgbClr val="FFFFFF"/>
              </a:highlight>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highlight>
                  <a:srgbClr val="FFFFFF"/>
                </a:highlight>
                <a:latin typeface="Helvetica Neue"/>
                <a:ea typeface="Helvetica Neue"/>
                <a:cs typeface="Helvetica Neue"/>
                <a:sym typeface="Helvetica Neue"/>
              </a:rPr>
              <a:t>(target resolution)</a:t>
            </a:r>
            <a:endParaRPr b="0" i="0" sz="1300" u="none" cap="none" strike="noStrike">
              <a:solidFill>
                <a:schemeClr val="dk1"/>
              </a:solidFill>
              <a:highlight>
                <a:srgbClr val="FFFFFF"/>
              </a:highlight>
              <a:latin typeface="Arial"/>
              <a:ea typeface="Arial"/>
              <a:cs typeface="Arial"/>
              <a:sym typeface="Arial"/>
            </a:endParaRPr>
          </a:p>
        </p:txBody>
      </p:sp>
      <p:sp>
        <p:nvSpPr>
          <p:cNvPr id="352" name="Google Shape;352;p11"/>
          <p:cNvSpPr/>
          <p:nvPr/>
        </p:nvSpPr>
        <p:spPr>
          <a:xfrm>
            <a:off x="6793738" y="3001025"/>
            <a:ext cx="1218300" cy="2169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1"/>
          <p:cNvSpPr txBox="1"/>
          <p:nvPr/>
        </p:nvSpPr>
        <p:spPr>
          <a:xfrm>
            <a:off x="6696013" y="2608325"/>
            <a:ext cx="1291200" cy="43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highlight>
                  <a:srgbClr val="FFFFFF"/>
                </a:highlight>
                <a:latin typeface="Fira Code"/>
                <a:ea typeface="Fira Code"/>
                <a:cs typeface="Fira Code"/>
                <a:sym typeface="Fira Code"/>
              </a:rPr>
              <a:t>display_pixels</a:t>
            </a:r>
            <a:endParaRPr b="1" i="0" sz="1000" u="none" cap="none" strike="noStrike">
              <a:solidFill>
                <a:schemeClr val="dk1"/>
              </a:solidFill>
              <a:highlight>
                <a:srgbClr val="FFFFFF"/>
              </a:highlight>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highlight>
                  <a:srgbClr val="FFFFFF"/>
                </a:highlight>
                <a:latin typeface="Helvetica Neue"/>
                <a:ea typeface="Helvetica Neue"/>
                <a:cs typeface="Helvetica Neue"/>
                <a:sym typeface="Helvetica Neue"/>
              </a:rPr>
              <a:t>(render to screen)</a:t>
            </a:r>
            <a:endParaRPr b="0" i="0" sz="1300" u="none" cap="none" strike="noStrike">
              <a:solidFill>
                <a:schemeClr val="dk1"/>
              </a:solidFill>
              <a:highlight>
                <a:srgbClr val="FFFFFF"/>
              </a:highlight>
              <a:latin typeface="Arial"/>
              <a:ea typeface="Arial"/>
              <a:cs typeface="Arial"/>
              <a:sym typeface="Arial"/>
            </a:endParaRPr>
          </a:p>
        </p:txBody>
      </p:sp>
      <p:sp>
        <p:nvSpPr>
          <p:cNvPr id="354" name="Google Shape;354;p11"/>
          <p:cNvSpPr txBox="1"/>
          <p:nvPr>
            <p:ph idx="1" type="body"/>
          </p:nvPr>
        </p:nvSpPr>
        <p:spPr>
          <a:xfrm>
            <a:off x="1681650" y="3971415"/>
            <a:ext cx="2622600" cy="101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2</a:t>
            </a:r>
            <a:r>
              <a:rPr lang="en" sz="1300">
                <a:latin typeface="Helvetica Neue"/>
                <a:ea typeface="Helvetica Neue"/>
                <a:cs typeface="Helvetica Neue"/>
                <a:sym typeface="Helvetica Neue"/>
              </a:rPr>
              <a:t>: </a:t>
            </a:r>
            <a:r>
              <a:rPr b="1" lang="en" sz="1000">
                <a:latin typeface="Fira Code"/>
                <a:ea typeface="Fira Code"/>
                <a:cs typeface="Fira Code"/>
                <a:sym typeface="Fira Code"/>
              </a:rPr>
              <a:t>rasterize line</a:t>
            </a:r>
            <a:endParaRPr b="1" sz="1000">
              <a:latin typeface="Fira Code"/>
              <a:ea typeface="Fira Code"/>
              <a:cs typeface="Fira Code"/>
              <a:sym typeface="Fira Code"/>
            </a:endParaRPr>
          </a:p>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3</a:t>
            </a:r>
            <a:r>
              <a:rPr lang="en" sz="1300">
                <a:latin typeface="Helvetica Neue"/>
                <a:ea typeface="Helvetica Neue"/>
                <a:cs typeface="Helvetica Neue"/>
                <a:sym typeface="Helvetica Neue"/>
              </a:rPr>
              <a:t>: </a:t>
            </a:r>
            <a:r>
              <a:rPr b="1" lang="en" sz="1000">
                <a:latin typeface="Fira Code"/>
                <a:ea typeface="Fira Code"/>
                <a:cs typeface="Fira Code"/>
                <a:sym typeface="Fira Code"/>
              </a:rPr>
              <a:t>rasterize triangle</a:t>
            </a:r>
            <a:endParaRPr b="1" sz="1000">
              <a:latin typeface="Fira Code"/>
              <a:ea typeface="Fira Code"/>
              <a:cs typeface="Fira Code"/>
              <a:sym typeface="Fira Code"/>
            </a:endParaRPr>
          </a:p>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5</a:t>
            </a:r>
            <a:r>
              <a:rPr lang="en" sz="1300">
                <a:latin typeface="Helvetica Neue"/>
                <a:ea typeface="Helvetica Neue"/>
                <a:cs typeface="Helvetica Neue"/>
                <a:sym typeface="Helvetica Neue"/>
              </a:rPr>
              <a:t>: </a:t>
            </a:r>
            <a:r>
              <a:rPr b="1" lang="en" sz="1000">
                <a:latin typeface="Fira Code"/>
                <a:ea typeface="Fira Code"/>
                <a:cs typeface="Fira Code"/>
                <a:sym typeface="Fira Code"/>
              </a:rPr>
              <a:t>transforms</a:t>
            </a:r>
            <a:endParaRPr b="1" sz="1000">
              <a:latin typeface="Fira Code"/>
              <a:ea typeface="Fira Code"/>
              <a:cs typeface="Fira Code"/>
              <a:sym typeface="Fira Code"/>
            </a:endParaRPr>
          </a:p>
          <a:p>
            <a:pPr indent="0" lvl="0" marL="0" rtl="0" algn="l">
              <a:lnSpc>
                <a:spcPct val="100000"/>
              </a:lnSpc>
              <a:spcBef>
                <a:spcPts val="0"/>
              </a:spcBef>
              <a:spcAft>
                <a:spcPts val="0"/>
              </a:spcAft>
              <a:buSzPts val="1800"/>
              <a:buNone/>
            </a:pPr>
            <a:r>
              <a:rPr b="1" lang="en" sz="1300">
                <a:latin typeface="Helvetica Neue"/>
                <a:ea typeface="Helvetica Neue"/>
                <a:cs typeface="Helvetica Neue"/>
                <a:sym typeface="Helvetica Neue"/>
              </a:rPr>
              <a:t>Task 6-7</a:t>
            </a:r>
            <a:r>
              <a:rPr lang="en" sz="1300">
                <a:latin typeface="Helvetica Neue"/>
                <a:ea typeface="Helvetica Neue"/>
                <a:cs typeface="Helvetica Neue"/>
                <a:sym typeface="Helvetica Neue"/>
              </a:rPr>
              <a:t>: </a:t>
            </a:r>
            <a:r>
              <a:rPr b="1" lang="en" sz="1000">
                <a:latin typeface="Fira Code"/>
                <a:ea typeface="Fira Code"/>
                <a:cs typeface="Fira Code"/>
                <a:sym typeface="Fira Code"/>
              </a:rPr>
              <a:t>texture sampling</a:t>
            </a:r>
            <a:endParaRPr b="1" sz="1000">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t/>
            </a:r>
            <a:endParaRPr b="1" sz="1000">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b="1" sz="1300">
              <a:latin typeface="Helvetica Neue"/>
              <a:ea typeface="Helvetica Neue"/>
              <a:cs typeface="Helvetica Neue"/>
              <a:sym typeface="Helvetica Neue"/>
            </a:endParaRPr>
          </a:p>
        </p:txBody>
      </p:sp>
      <p:sp>
        <p:nvSpPr>
          <p:cNvPr id="355" name="Google Shape;355;p11"/>
          <p:cNvSpPr txBox="1"/>
          <p:nvPr>
            <p:ph idx="1" type="body"/>
          </p:nvPr>
        </p:nvSpPr>
        <p:spPr>
          <a:xfrm>
            <a:off x="4072450" y="3977565"/>
            <a:ext cx="2723100" cy="6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300">
                <a:latin typeface="Helvetica Neue"/>
                <a:ea typeface="Helvetica Neue"/>
                <a:cs typeface="Helvetica Neue"/>
                <a:sym typeface="Helvetica Neue"/>
              </a:rPr>
              <a:t>Task 4</a:t>
            </a:r>
            <a:r>
              <a:rPr lang="en" sz="1300">
                <a:latin typeface="Helvetica Neue"/>
                <a:ea typeface="Helvetica Neue"/>
                <a:cs typeface="Helvetica Neue"/>
                <a:sym typeface="Helvetica Neue"/>
              </a:rPr>
              <a:t>: </a:t>
            </a:r>
            <a:r>
              <a:rPr b="1" lang="en" sz="1000">
                <a:latin typeface="Fira Code"/>
                <a:ea typeface="Fira Code"/>
                <a:cs typeface="Fira Code"/>
                <a:sym typeface="Fira Code"/>
              </a:rPr>
              <a:t>supersampling support</a:t>
            </a:r>
            <a:endParaRPr b="1" sz="1000">
              <a:latin typeface="Fira Code"/>
              <a:ea typeface="Fira Code"/>
              <a:cs typeface="Fira Code"/>
              <a:sym typeface="Fira Code"/>
            </a:endParaRPr>
          </a:p>
          <a:p>
            <a:pPr indent="0" lvl="0" marL="0" rtl="0" algn="l">
              <a:lnSpc>
                <a:spcPct val="115000"/>
              </a:lnSpc>
              <a:spcBef>
                <a:spcPts val="0"/>
              </a:spcBef>
              <a:spcAft>
                <a:spcPts val="0"/>
              </a:spcAft>
              <a:buSzPts val="1800"/>
              <a:buNone/>
            </a:pPr>
            <a:r>
              <a:rPr b="1" lang="en" sz="1300">
                <a:latin typeface="Helvetica Neue"/>
                <a:ea typeface="Helvetica Neue"/>
                <a:cs typeface="Helvetica Neue"/>
                <a:sym typeface="Helvetica Neue"/>
              </a:rPr>
              <a:t>Task 8</a:t>
            </a:r>
            <a:r>
              <a:rPr lang="en" sz="1300">
                <a:latin typeface="Helvetica Neue"/>
                <a:ea typeface="Helvetica Neue"/>
                <a:cs typeface="Helvetica Neue"/>
                <a:sym typeface="Helvetica Neue"/>
              </a:rPr>
              <a:t>: </a:t>
            </a:r>
            <a:r>
              <a:rPr b="1" lang="en" sz="1000">
                <a:latin typeface="Fira Code"/>
                <a:ea typeface="Fira Code"/>
                <a:cs typeface="Fira Code"/>
                <a:sym typeface="Fira Code"/>
              </a:rPr>
              <a:t>alpha blending</a:t>
            </a:r>
            <a:endParaRPr b="1" sz="1000">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b="1" sz="1000">
              <a:latin typeface="Fira Code"/>
              <a:ea typeface="Fira Code"/>
              <a:cs typeface="Fira Code"/>
              <a:sym typeface="Fira Code"/>
            </a:endParaRPr>
          </a:p>
        </p:txBody>
      </p:sp>
      <p:sp>
        <p:nvSpPr>
          <p:cNvPr id="356" name="Google Shape;356;p11"/>
          <p:cNvSpPr txBox="1"/>
          <p:nvPr/>
        </p:nvSpPr>
        <p:spPr>
          <a:xfrm>
            <a:off x="2248762" y="2566775"/>
            <a:ext cx="1218300" cy="5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highlight>
                  <a:srgbClr val="FFFFFF"/>
                </a:highlight>
                <a:latin typeface="Fira Code"/>
                <a:ea typeface="Fira Code"/>
                <a:cs typeface="Fira Code"/>
                <a:sym typeface="Fira Code"/>
              </a:rPr>
              <a:t>draw_elements</a:t>
            </a:r>
            <a:endParaRPr b="1" i="0" sz="1000" u="none" cap="none" strike="noStrike">
              <a:solidFill>
                <a:schemeClr val="dk1"/>
              </a:solidFill>
              <a:highlight>
                <a:srgbClr val="FFFFFF"/>
              </a:highlight>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highlight>
                  <a:srgbClr val="FFFFFF"/>
                </a:highlight>
                <a:latin typeface="Helvetica Neue"/>
                <a:ea typeface="Helvetica Neue"/>
                <a:cs typeface="Helvetica Neue"/>
                <a:sym typeface="Helvetica Neue"/>
              </a:rPr>
              <a:t>(rasterize functions</a:t>
            </a:r>
            <a:r>
              <a:rPr b="0" i="0" lang="en" sz="1000" u="none" cap="none" strike="noStrike">
                <a:solidFill>
                  <a:schemeClr val="dk1"/>
                </a:solidFill>
                <a:highlight>
                  <a:srgbClr val="FFFFFF"/>
                </a:highlight>
                <a:latin typeface="Helvetica Neue"/>
                <a:ea typeface="Helvetica Neue"/>
                <a:cs typeface="Helvetica Neue"/>
                <a:sym typeface="Helvetica Neue"/>
              </a:rPr>
              <a:t>)</a:t>
            </a:r>
            <a:endParaRPr b="0" i="0" sz="1300" u="none" cap="none" strike="noStrike">
              <a:solidFill>
                <a:schemeClr val="dk1"/>
              </a:solidFill>
              <a:highlight>
                <a:srgbClr val="FFFFFF"/>
              </a:highlight>
              <a:latin typeface="Arial"/>
              <a:ea typeface="Arial"/>
              <a:cs typeface="Arial"/>
              <a:sym typeface="Arial"/>
            </a:endParaRPr>
          </a:p>
        </p:txBody>
      </p:sp>
      <p:sp>
        <p:nvSpPr>
          <p:cNvPr id="357" name="Google Shape;357;p11"/>
          <p:cNvSpPr/>
          <p:nvPr/>
        </p:nvSpPr>
        <p:spPr>
          <a:xfrm>
            <a:off x="1011950" y="2861300"/>
            <a:ext cx="1218300" cy="4323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Context Setup</a:t>
            </a:r>
            <a:endParaRPr b="0" i="0" sz="1200" u="none" cap="none" strike="noStrike">
              <a:solidFill>
                <a:srgbClr val="000000"/>
              </a:solidFill>
              <a:latin typeface="Helvetica Neue"/>
              <a:ea typeface="Helvetica Neue"/>
              <a:cs typeface="Helvetica Neue"/>
              <a:sym typeface="Helvetica Neue"/>
            </a:endParaRPr>
          </a:p>
        </p:txBody>
      </p:sp>
      <p:cxnSp>
        <p:nvCxnSpPr>
          <p:cNvPr id="358" name="Google Shape;358;p11"/>
          <p:cNvCxnSpPr/>
          <p:nvPr/>
        </p:nvCxnSpPr>
        <p:spPr>
          <a:xfrm rot="10800000">
            <a:off x="2654700" y="3359275"/>
            <a:ext cx="0" cy="693000"/>
          </a:xfrm>
          <a:prstGeom prst="straightConnector1">
            <a:avLst/>
          </a:prstGeom>
          <a:noFill/>
          <a:ln cap="flat" cmpd="sng" w="9525">
            <a:solidFill>
              <a:schemeClr val="dk2"/>
            </a:solidFill>
            <a:prstDash val="solid"/>
            <a:round/>
            <a:headEnd len="sm" w="sm" type="none"/>
            <a:tailEnd len="med" w="med" type="triangle"/>
          </a:ln>
        </p:spPr>
      </p:cxnSp>
      <p:cxnSp>
        <p:nvCxnSpPr>
          <p:cNvPr id="359" name="Google Shape;359;p11"/>
          <p:cNvCxnSpPr/>
          <p:nvPr/>
        </p:nvCxnSpPr>
        <p:spPr>
          <a:xfrm rot="10800000">
            <a:off x="5043775" y="3359275"/>
            <a:ext cx="0" cy="693000"/>
          </a:xfrm>
          <a:prstGeom prst="straightConnector1">
            <a:avLst/>
          </a:prstGeom>
          <a:noFill/>
          <a:ln cap="flat" cmpd="sng" w="9525">
            <a:solidFill>
              <a:schemeClr val="dk2"/>
            </a:solidFill>
            <a:prstDash val="solid"/>
            <a:round/>
            <a:headEnd len="sm" w="sm" type="none"/>
            <a:tailEnd len="med" w="med" type="triangle"/>
          </a:ln>
        </p:spPr>
      </p:cxnSp>
      <p:cxnSp>
        <p:nvCxnSpPr>
          <p:cNvPr id="360" name="Google Shape;360;p11"/>
          <p:cNvCxnSpPr/>
          <p:nvPr/>
        </p:nvCxnSpPr>
        <p:spPr>
          <a:xfrm>
            <a:off x="1621088" y="1972975"/>
            <a:ext cx="0" cy="883500"/>
          </a:xfrm>
          <a:prstGeom prst="straightConnector1">
            <a:avLst/>
          </a:prstGeom>
          <a:noFill/>
          <a:ln cap="flat" cmpd="sng" w="9525">
            <a:solidFill>
              <a:schemeClr val="dk2"/>
            </a:solidFill>
            <a:prstDash val="solid"/>
            <a:round/>
            <a:headEnd len="sm" w="sm" type="none"/>
            <a:tailEnd len="med" w="med" type="triangle"/>
          </a:ln>
        </p:spPr>
      </p:cxnSp>
      <p:cxnSp>
        <p:nvCxnSpPr>
          <p:cNvPr id="361" name="Google Shape;361;p11"/>
          <p:cNvCxnSpPr>
            <a:stCxn id="353" idx="0"/>
          </p:cNvCxnSpPr>
          <p:nvPr/>
        </p:nvCxnSpPr>
        <p:spPr>
          <a:xfrm rot="10800000">
            <a:off x="7338613" y="1958825"/>
            <a:ext cx="3000" cy="649500"/>
          </a:xfrm>
          <a:prstGeom prst="straightConnector1">
            <a:avLst/>
          </a:prstGeom>
          <a:noFill/>
          <a:ln cap="flat" cmpd="sng" w="9525">
            <a:solidFill>
              <a:schemeClr val="dk2"/>
            </a:solidFill>
            <a:prstDash val="solid"/>
            <a:round/>
            <a:headEnd len="sm" w="sm" type="none"/>
            <a:tailEnd len="med" w="med" type="triangle"/>
          </a:ln>
        </p:spPr>
      </p:cxnSp>
      <p:sp>
        <p:nvSpPr>
          <p:cNvPr id="362" name="Google Shape;362;p11"/>
          <p:cNvSpPr/>
          <p:nvPr/>
        </p:nvSpPr>
        <p:spPr>
          <a:xfrm>
            <a:off x="6864600" y="1356750"/>
            <a:ext cx="947700" cy="611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Helvetica Neue"/>
                <a:ea typeface="Helvetica Neue"/>
                <a:cs typeface="Helvetica Neue"/>
                <a:sym typeface="Helvetica Neue"/>
              </a:rPr>
              <a:t>Screen Output</a:t>
            </a:r>
            <a:endParaRPr b="0" i="0" sz="1400" u="none" cap="none" strike="noStrike">
              <a:solidFill>
                <a:srgbClr val="000000"/>
              </a:solidFill>
              <a:latin typeface="Arial"/>
              <a:ea typeface="Arial"/>
              <a:cs typeface="Arial"/>
              <a:sym typeface="Arial"/>
            </a:endParaRPr>
          </a:p>
        </p:txBody>
      </p:sp>
      <p:sp>
        <p:nvSpPr>
          <p:cNvPr id="363" name="Google Shape;363;p11"/>
          <p:cNvSpPr txBox="1"/>
          <p:nvPr/>
        </p:nvSpPr>
        <p:spPr>
          <a:xfrm>
            <a:off x="2963275" y="1880025"/>
            <a:ext cx="1801800" cy="3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a:ea typeface="Helvetica Neue"/>
                <a:cs typeface="Helvetica Neue"/>
                <a:sym typeface="Helvetica Neue"/>
              </a:rPr>
              <a:t>“full resolution image” </a:t>
            </a:r>
            <a:endParaRPr b="0" i="0" sz="1200" u="none" cap="none" strike="noStrike">
              <a:solidFill>
                <a:srgbClr val="000000"/>
              </a:solidFill>
              <a:latin typeface="Arial"/>
              <a:ea typeface="Arial"/>
              <a:cs typeface="Arial"/>
              <a:sym typeface="Arial"/>
            </a:endParaRPr>
          </a:p>
        </p:txBody>
      </p:sp>
      <p:cxnSp>
        <p:nvCxnSpPr>
          <p:cNvPr id="364" name="Google Shape;364;p11"/>
          <p:cNvCxnSpPr>
            <a:stCxn id="363" idx="2"/>
            <a:endCxn id="348" idx="0"/>
          </p:cNvCxnSpPr>
          <p:nvPr/>
        </p:nvCxnSpPr>
        <p:spPr>
          <a:xfrm flipH="1" rot="-5400000">
            <a:off x="3594925" y="2516775"/>
            <a:ext cx="645900" cy="107400"/>
          </a:xfrm>
          <a:prstGeom prst="curvedConnector3">
            <a:avLst>
              <a:gd fmla="val 49992" name="adj1"/>
            </a:avLst>
          </a:prstGeom>
          <a:noFill/>
          <a:ln cap="flat" cmpd="sng" w="19050">
            <a:solidFill>
              <a:schemeClr val="dk2"/>
            </a:solidFill>
            <a:prstDash val="solid"/>
            <a:round/>
            <a:headEnd len="sm" w="sm" type="none"/>
            <a:tailEnd len="med" w="med" type="triangle"/>
          </a:ln>
        </p:spPr>
      </p:cxnSp>
      <p:sp>
        <p:nvSpPr>
          <p:cNvPr id="365" name="Google Shape;365;p11"/>
          <p:cNvSpPr txBox="1"/>
          <p:nvPr/>
        </p:nvSpPr>
        <p:spPr>
          <a:xfrm>
            <a:off x="5190950" y="2011350"/>
            <a:ext cx="1801800" cy="3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a:ea typeface="Helvetica Neue"/>
                <a:cs typeface="Helvetica Neue"/>
                <a:sym typeface="Helvetica Neue"/>
              </a:rPr>
              <a:t>“target render image” </a:t>
            </a:r>
            <a:endParaRPr b="0" i="0" sz="1200" u="none" cap="none" strike="noStrike">
              <a:solidFill>
                <a:srgbClr val="000000"/>
              </a:solidFill>
              <a:latin typeface="Arial"/>
              <a:ea typeface="Arial"/>
              <a:cs typeface="Arial"/>
              <a:sym typeface="Arial"/>
            </a:endParaRPr>
          </a:p>
        </p:txBody>
      </p:sp>
      <p:cxnSp>
        <p:nvCxnSpPr>
          <p:cNvPr id="366" name="Google Shape;366;p11"/>
          <p:cNvCxnSpPr>
            <a:stCxn id="365" idx="2"/>
            <a:endCxn id="349" idx="0"/>
          </p:cNvCxnSpPr>
          <p:nvPr/>
        </p:nvCxnSpPr>
        <p:spPr>
          <a:xfrm flipH="1" rot="-5400000">
            <a:off x="5912600" y="2558100"/>
            <a:ext cx="514500" cy="156000"/>
          </a:xfrm>
          <a:prstGeom prst="curvedConnector3">
            <a:avLst>
              <a:gd fmla="val 49998" name="adj1"/>
            </a:avLst>
          </a:prstGeom>
          <a:noFill/>
          <a:ln cap="flat" cmpd="sng" w="19050">
            <a:solidFill>
              <a:schemeClr val="dk2"/>
            </a:solidFill>
            <a:prstDash val="solid"/>
            <a:round/>
            <a:headEnd len="sm" w="sm" type="none"/>
            <a:tailEnd len="med" w="med" type="triangle"/>
          </a:ln>
        </p:spPr>
      </p:cxnSp>
      <p:sp>
        <p:nvSpPr>
          <p:cNvPr id="367" name="Google Shape;367;p11"/>
          <p:cNvSpPr/>
          <p:nvPr/>
        </p:nvSpPr>
        <p:spPr>
          <a:xfrm>
            <a:off x="3014400" y="1162528"/>
            <a:ext cx="3276300" cy="572700"/>
          </a:xfrm>
          <a:prstGeom prst="rect">
            <a:avLst/>
          </a:prstGeom>
          <a:solidFill>
            <a:srgbClr val="D0E0E3"/>
          </a:solid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Helvetica Neue"/>
                <a:ea typeface="Helvetica Neue"/>
                <a:cs typeface="Helvetica Neue"/>
                <a:sym typeface="Helvetica Neue"/>
              </a:rPr>
              <a:t>Sample Buffer / Target Buffer</a:t>
            </a:r>
            <a:endParaRPr b="0" i="0" sz="1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a:ea typeface="Helvetica Neue"/>
                <a:cs typeface="Helvetica Neue"/>
                <a:sym typeface="Helvetica Neue"/>
              </a:rPr>
              <a:t>		rgba rgba rgba rgba….</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2"/>
          <p:cNvSpPr txBox="1"/>
          <p:nvPr>
            <p:ph type="title"/>
          </p:nvPr>
        </p:nvSpPr>
        <p:spPr>
          <a:xfrm>
            <a:off x="311700" y="445025"/>
            <a:ext cx="467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Drawing Lines</a:t>
            </a:r>
            <a:endParaRPr>
              <a:latin typeface="Exo"/>
              <a:ea typeface="Exo"/>
              <a:cs typeface="Exo"/>
              <a:sym typeface="Exo"/>
            </a:endParaRPr>
          </a:p>
        </p:txBody>
      </p:sp>
      <p:sp>
        <p:nvSpPr>
          <p:cNvPr id="373" name="Google Shape;373;p12"/>
          <p:cNvSpPr txBox="1"/>
          <p:nvPr>
            <p:ph idx="1" type="body"/>
          </p:nvPr>
        </p:nvSpPr>
        <p:spPr>
          <a:xfrm>
            <a:off x="2926525" y="1234599"/>
            <a:ext cx="3695100" cy="84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void </a:t>
            </a:r>
            <a:r>
              <a:rPr b="1" lang="en" sz="1150">
                <a:solidFill>
                  <a:srgbClr val="000000"/>
                </a:solidFill>
                <a:latin typeface="Fira Code"/>
                <a:ea typeface="Fira Code"/>
                <a:cs typeface="Fira Code"/>
                <a:sym typeface="Fira Code"/>
              </a:rPr>
              <a:t>rasterize_line</a:t>
            </a:r>
            <a:r>
              <a:rPr lang="en" sz="1150">
                <a:solidFill>
                  <a:srgbClr val="000000"/>
                </a:solidFill>
                <a:latin typeface="Fira Code"/>
                <a:ea typeface="Fira Code"/>
                <a:cs typeface="Fira Code"/>
                <a:sym typeface="Fira Code"/>
              </a:rPr>
              <a:t>(float x0, float y0,</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                    float x1, float y1,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1600"/>
              </a:spcAft>
              <a:buSzPts val="1800"/>
              <a:buNone/>
            </a:pPr>
            <a:r>
              <a:rPr lang="en" sz="1150">
                <a:solidFill>
                  <a:srgbClr val="000000"/>
                </a:solidFill>
                <a:latin typeface="Fira Code"/>
                <a:ea typeface="Fira Code"/>
                <a:cs typeface="Fira Code"/>
                <a:sym typeface="Fira Code"/>
              </a:rPr>
              <a:t> 			    Color color);</a:t>
            </a:r>
            <a:endParaRPr sz="1150">
              <a:solidFill>
                <a:srgbClr val="000000"/>
              </a:solidFill>
              <a:latin typeface="Fira Code"/>
              <a:ea typeface="Fira Code"/>
              <a:cs typeface="Fira Code"/>
              <a:sym typeface="Fira Code"/>
            </a:endParaRPr>
          </a:p>
        </p:txBody>
      </p:sp>
      <p:pic>
        <p:nvPicPr>
          <p:cNvPr id="374" name="Google Shape;374;p12"/>
          <p:cNvPicPr preferRelativeResize="0"/>
          <p:nvPr/>
        </p:nvPicPr>
        <p:blipFill rotWithShape="1">
          <a:blip r:embed="rId3">
            <a:alphaModFix/>
          </a:blip>
          <a:srcRect b="0" l="0" r="0" t="0"/>
          <a:stretch/>
        </p:blipFill>
        <p:spPr>
          <a:xfrm flipH="1" rot="10800000">
            <a:off x="2682525" y="2082399"/>
            <a:ext cx="4732325" cy="25133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3"/>
          <p:cNvSpPr txBox="1"/>
          <p:nvPr>
            <p:ph type="title"/>
          </p:nvPr>
        </p:nvSpPr>
        <p:spPr>
          <a:xfrm>
            <a:off x="311700" y="445025"/>
            <a:ext cx="467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Drawing Lines</a:t>
            </a:r>
            <a:endParaRPr>
              <a:latin typeface="Exo"/>
              <a:ea typeface="Exo"/>
              <a:cs typeface="Exo"/>
              <a:sym typeface="Exo"/>
            </a:endParaRPr>
          </a:p>
        </p:txBody>
      </p:sp>
      <p:sp>
        <p:nvSpPr>
          <p:cNvPr id="380" name="Google Shape;380;p13"/>
          <p:cNvSpPr txBox="1"/>
          <p:nvPr>
            <p:ph idx="1" type="body"/>
          </p:nvPr>
        </p:nvSpPr>
        <p:spPr>
          <a:xfrm>
            <a:off x="2926525" y="1234599"/>
            <a:ext cx="3695100" cy="84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void </a:t>
            </a:r>
            <a:r>
              <a:rPr b="1" lang="en" sz="1150">
                <a:solidFill>
                  <a:srgbClr val="000000"/>
                </a:solidFill>
                <a:latin typeface="Fira Code"/>
                <a:ea typeface="Fira Code"/>
                <a:cs typeface="Fira Code"/>
                <a:sym typeface="Fira Code"/>
              </a:rPr>
              <a:t>rasterize_line</a:t>
            </a:r>
            <a:r>
              <a:rPr lang="en" sz="1150">
                <a:solidFill>
                  <a:srgbClr val="000000"/>
                </a:solidFill>
                <a:latin typeface="Fira Code"/>
                <a:ea typeface="Fira Code"/>
                <a:cs typeface="Fira Code"/>
                <a:sym typeface="Fira Code"/>
              </a:rPr>
              <a:t>(float x0, float y0,</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                    float x1, float y1,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1600"/>
              </a:spcAft>
              <a:buSzPts val="1800"/>
              <a:buNone/>
            </a:pPr>
            <a:r>
              <a:rPr lang="en" sz="1150">
                <a:solidFill>
                  <a:srgbClr val="000000"/>
                </a:solidFill>
                <a:latin typeface="Fira Code"/>
                <a:ea typeface="Fira Code"/>
                <a:cs typeface="Fira Code"/>
                <a:sym typeface="Fira Code"/>
              </a:rPr>
              <a:t> 			    Color color);</a:t>
            </a:r>
            <a:endParaRPr sz="1150">
              <a:solidFill>
                <a:srgbClr val="000000"/>
              </a:solidFill>
              <a:latin typeface="Fira Code"/>
              <a:ea typeface="Fira Code"/>
              <a:cs typeface="Fira Code"/>
              <a:sym typeface="Fira Code"/>
            </a:endParaRPr>
          </a:p>
        </p:txBody>
      </p:sp>
      <p:grpSp>
        <p:nvGrpSpPr>
          <p:cNvPr id="381" name="Google Shape;381;p13"/>
          <p:cNvGrpSpPr/>
          <p:nvPr/>
        </p:nvGrpSpPr>
        <p:grpSpPr>
          <a:xfrm flipH="1" rot="10800000">
            <a:off x="2682525" y="2082398"/>
            <a:ext cx="4732325" cy="2513386"/>
            <a:chOff x="2543425" y="2043700"/>
            <a:chExt cx="4732325" cy="2545975"/>
          </a:xfrm>
        </p:grpSpPr>
        <p:pic>
          <p:nvPicPr>
            <p:cNvPr id="382" name="Google Shape;382;p13"/>
            <p:cNvPicPr preferRelativeResize="0"/>
            <p:nvPr/>
          </p:nvPicPr>
          <p:blipFill rotWithShape="1">
            <a:blip r:embed="rId3">
              <a:alphaModFix/>
            </a:blip>
            <a:srcRect b="0" l="0" r="0" t="0"/>
            <a:stretch/>
          </p:blipFill>
          <p:spPr>
            <a:xfrm>
              <a:off x="2543425" y="2043700"/>
              <a:ext cx="4732325" cy="2545975"/>
            </a:xfrm>
            <a:prstGeom prst="rect">
              <a:avLst/>
            </a:prstGeom>
            <a:noFill/>
            <a:ln>
              <a:noFill/>
            </a:ln>
          </p:spPr>
        </p:pic>
        <p:sp>
          <p:nvSpPr>
            <p:cNvPr id="383" name="Google Shape;383;p13"/>
            <p:cNvSpPr/>
            <p:nvPr/>
          </p:nvSpPr>
          <p:spPr>
            <a:xfrm>
              <a:off x="4728688" y="3127387"/>
              <a:ext cx="361800" cy="3786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3"/>
            <p:cNvSpPr/>
            <p:nvPr/>
          </p:nvSpPr>
          <p:spPr>
            <a:xfrm>
              <a:off x="4728700" y="2766993"/>
              <a:ext cx="361800" cy="360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13"/>
          <p:cNvSpPr txBox="1"/>
          <p:nvPr/>
        </p:nvSpPr>
        <p:spPr>
          <a:xfrm>
            <a:off x="460175" y="2508650"/>
            <a:ext cx="2083200" cy="95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Helvetica Neue"/>
                <a:ea typeface="Helvetica Neue"/>
                <a:cs typeface="Helvetica Neue"/>
                <a:sym typeface="Helvetica Neue"/>
              </a:rPr>
              <a:t>Do I rasterize</a:t>
            </a:r>
            <a:br>
              <a:rPr b="1" i="0" lang="en" sz="1400" u="none" cap="none" strike="noStrike">
                <a:solidFill>
                  <a:srgbClr val="000000"/>
                </a:solidFill>
                <a:latin typeface="Helvetica Neue"/>
                <a:ea typeface="Helvetica Neue"/>
                <a:cs typeface="Helvetica Neue"/>
                <a:sym typeface="Helvetica Neue"/>
              </a:rPr>
            </a:br>
            <a:r>
              <a:rPr b="1" i="0" lang="en" sz="1400" u="none" cap="none" strike="noStrike">
                <a:solidFill>
                  <a:srgbClr val="000000"/>
                </a:solidFill>
                <a:latin typeface="Fira Code"/>
                <a:ea typeface="Fira Code"/>
                <a:cs typeface="Fira Code"/>
                <a:sym typeface="Fira Code"/>
              </a:rPr>
              <a:t>(x + 1, y + 1)</a:t>
            </a:r>
            <a:r>
              <a:rPr b="1"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Helvetica Neue"/>
                <a:ea typeface="Helvetica Neue"/>
                <a:cs typeface="Helvetica Neue"/>
                <a:sym typeface="Helvetica Neue"/>
              </a:rPr>
              <a:t>or</a:t>
            </a:r>
            <a:r>
              <a:rPr b="1"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Fira Code"/>
                <a:ea typeface="Fira Code"/>
                <a:cs typeface="Fira Code"/>
                <a:sym typeface="Fira Code"/>
              </a:rPr>
              <a:t>(x + 1, y)</a:t>
            </a:r>
            <a:r>
              <a:rPr b="1" i="0" lang="en"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4"/>
          <p:cNvSpPr txBox="1"/>
          <p:nvPr>
            <p:ph type="title"/>
          </p:nvPr>
        </p:nvSpPr>
        <p:spPr>
          <a:xfrm>
            <a:off x="311700" y="445025"/>
            <a:ext cx="467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Drawing Lines</a:t>
            </a:r>
            <a:endParaRPr>
              <a:latin typeface="Exo"/>
              <a:ea typeface="Exo"/>
              <a:cs typeface="Exo"/>
              <a:sym typeface="Exo"/>
            </a:endParaRPr>
          </a:p>
        </p:txBody>
      </p:sp>
      <p:sp>
        <p:nvSpPr>
          <p:cNvPr id="391" name="Google Shape;391;p14"/>
          <p:cNvSpPr txBox="1"/>
          <p:nvPr/>
        </p:nvSpPr>
        <p:spPr>
          <a:xfrm>
            <a:off x="5179575" y="1182900"/>
            <a:ext cx="35637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Digital Differential Analyzer (DDA) </a:t>
            </a:r>
            <a:br>
              <a:rPr b="0" i="0" lang="en" sz="1400" u="none" cap="none" strike="noStrike">
                <a:solidFill>
                  <a:srgbClr val="000000"/>
                </a:solidFill>
                <a:latin typeface="Helvetica Neue"/>
                <a:ea typeface="Helvetica Neue"/>
                <a:cs typeface="Helvetica Neue"/>
                <a:sym typeface="Helvetica Neue"/>
              </a:rPr>
            </a:br>
            <a:r>
              <a:rPr b="0" i="0" lang="en" sz="1400" u="none" cap="none" strike="noStrike">
                <a:solidFill>
                  <a:srgbClr val="000000"/>
                </a:solidFill>
                <a:latin typeface="Helvetica Neue"/>
                <a:ea typeface="Helvetica Neue"/>
                <a:cs typeface="Helvetica Neue"/>
                <a:sym typeface="Helvetica Neue"/>
              </a:rPr>
              <a:t>Line Algorithm</a:t>
            </a:r>
            <a:endParaRPr b="0" i="0" sz="1400" u="none" cap="none" strike="noStrike">
              <a:solidFill>
                <a:srgbClr val="000000"/>
              </a:solidFill>
              <a:latin typeface="Helvetica Neue"/>
              <a:ea typeface="Helvetica Neue"/>
              <a:cs typeface="Helvetica Neue"/>
              <a:sym typeface="Helvetica Neue"/>
            </a:endParaRPr>
          </a:p>
        </p:txBody>
      </p:sp>
      <p:grpSp>
        <p:nvGrpSpPr>
          <p:cNvPr id="392" name="Google Shape;392;p14"/>
          <p:cNvGrpSpPr/>
          <p:nvPr/>
        </p:nvGrpSpPr>
        <p:grpSpPr>
          <a:xfrm>
            <a:off x="5541675" y="1915200"/>
            <a:ext cx="2633100" cy="1991172"/>
            <a:chOff x="5467475" y="2766525"/>
            <a:chExt cx="2633100" cy="1991172"/>
          </a:xfrm>
        </p:grpSpPr>
        <p:pic>
          <p:nvPicPr>
            <p:cNvPr id="393" name="Google Shape;393;p14"/>
            <p:cNvPicPr preferRelativeResize="0"/>
            <p:nvPr/>
          </p:nvPicPr>
          <p:blipFill rotWithShape="1">
            <a:blip r:embed="rId3">
              <a:alphaModFix/>
            </a:blip>
            <a:srcRect b="0" l="0" r="0" t="0"/>
            <a:stretch/>
          </p:blipFill>
          <p:spPr>
            <a:xfrm>
              <a:off x="5467475" y="2766525"/>
              <a:ext cx="2633100" cy="1991172"/>
            </a:xfrm>
            <a:prstGeom prst="rect">
              <a:avLst/>
            </a:prstGeom>
            <a:noFill/>
            <a:ln>
              <a:noFill/>
            </a:ln>
          </p:spPr>
        </p:pic>
        <p:sp>
          <p:nvSpPr>
            <p:cNvPr id="394" name="Google Shape;394;p14"/>
            <p:cNvSpPr/>
            <p:nvPr/>
          </p:nvSpPr>
          <p:spPr>
            <a:xfrm>
              <a:off x="6111375" y="3408350"/>
              <a:ext cx="511200" cy="237600"/>
            </a:xfrm>
            <a:prstGeom prst="rect">
              <a:avLst/>
            </a:prstGeom>
            <a:solidFill>
              <a:srgbClr val="FF9900">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4"/>
            <p:cNvSpPr/>
            <p:nvPr/>
          </p:nvSpPr>
          <p:spPr>
            <a:xfrm>
              <a:off x="6111375" y="4091175"/>
              <a:ext cx="841500" cy="237600"/>
            </a:xfrm>
            <a:prstGeom prst="rect">
              <a:avLst/>
            </a:prstGeom>
            <a:solidFill>
              <a:srgbClr val="6F81F8">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4"/>
            <p:cNvSpPr/>
            <p:nvPr/>
          </p:nvSpPr>
          <p:spPr>
            <a:xfrm>
              <a:off x="6821150" y="3176775"/>
              <a:ext cx="387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 name="Google Shape;397;p14"/>
          <p:cNvGrpSpPr/>
          <p:nvPr/>
        </p:nvGrpSpPr>
        <p:grpSpPr>
          <a:xfrm>
            <a:off x="274628" y="1686598"/>
            <a:ext cx="4824308" cy="2039858"/>
            <a:chOff x="4734218" y="1341777"/>
            <a:chExt cx="3498157" cy="1300350"/>
          </a:xfrm>
        </p:grpSpPr>
        <p:pic>
          <p:nvPicPr>
            <p:cNvPr id="398" name="Google Shape;398;p14"/>
            <p:cNvPicPr preferRelativeResize="0"/>
            <p:nvPr/>
          </p:nvPicPr>
          <p:blipFill rotWithShape="1">
            <a:blip r:embed="rId4">
              <a:alphaModFix/>
            </a:blip>
            <a:srcRect b="0" l="0" r="0" t="0"/>
            <a:stretch/>
          </p:blipFill>
          <p:spPr>
            <a:xfrm>
              <a:off x="4856023" y="1341777"/>
              <a:ext cx="3280200" cy="1300350"/>
            </a:xfrm>
            <a:prstGeom prst="rect">
              <a:avLst/>
            </a:prstGeom>
            <a:noFill/>
            <a:ln>
              <a:noFill/>
            </a:ln>
          </p:spPr>
        </p:pic>
        <p:sp>
          <p:nvSpPr>
            <p:cNvPr id="399" name="Google Shape;399;p14"/>
            <p:cNvSpPr/>
            <p:nvPr/>
          </p:nvSpPr>
          <p:spPr>
            <a:xfrm>
              <a:off x="7342875" y="1959450"/>
              <a:ext cx="511200" cy="237600"/>
            </a:xfrm>
            <a:prstGeom prst="rect">
              <a:avLst/>
            </a:prstGeom>
            <a:solidFill>
              <a:srgbClr val="FF9900">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4"/>
            <p:cNvSpPr/>
            <p:nvPr/>
          </p:nvSpPr>
          <p:spPr>
            <a:xfrm>
              <a:off x="6939800" y="1374700"/>
              <a:ext cx="264900" cy="237600"/>
            </a:xfrm>
            <a:prstGeom prst="rect">
              <a:avLst/>
            </a:prstGeom>
            <a:solidFill>
              <a:srgbClr val="6F81F8">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1" name="Google Shape;401;p14"/>
            <p:cNvCxnSpPr/>
            <p:nvPr/>
          </p:nvCxnSpPr>
          <p:spPr>
            <a:xfrm>
              <a:off x="5252775" y="1959450"/>
              <a:ext cx="2979600" cy="0"/>
            </a:xfrm>
            <a:prstGeom prst="straightConnector1">
              <a:avLst/>
            </a:prstGeom>
            <a:noFill/>
            <a:ln cap="flat" cmpd="sng" w="38100">
              <a:solidFill>
                <a:schemeClr val="dk2"/>
              </a:solidFill>
              <a:prstDash val="lgDash"/>
              <a:round/>
              <a:headEnd len="sm" w="sm" type="none"/>
              <a:tailEnd len="sm" w="sm" type="none"/>
            </a:ln>
          </p:spPr>
        </p:cxnSp>
        <p:sp>
          <p:nvSpPr>
            <p:cNvPr id="402" name="Google Shape;402;p14"/>
            <p:cNvSpPr txBox="1"/>
            <p:nvPr/>
          </p:nvSpPr>
          <p:spPr>
            <a:xfrm>
              <a:off x="4734218" y="1842129"/>
              <a:ext cx="591900" cy="1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Code"/>
                  <a:ea typeface="Fira Code"/>
                  <a:cs typeface="Fira Code"/>
                  <a:sym typeface="Fira Code"/>
                </a:rPr>
                <a:t>y + 0.5</a:t>
              </a:r>
              <a:endParaRPr b="1" i="0" sz="1000" u="none" cap="none" strike="noStrike">
                <a:solidFill>
                  <a:srgbClr val="000000"/>
                </a:solidFill>
                <a:latin typeface="Fira Code"/>
                <a:ea typeface="Fira Code"/>
                <a:cs typeface="Fira Code"/>
                <a:sym typeface="Fira Code"/>
              </a:endParaRPr>
            </a:p>
          </p:txBody>
        </p:sp>
        <p:sp>
          <p:nvSpPr>
            <p:cNvPr id="403" name="Google Shape;403;p14"/>
            <p:cNvSpPr/>
            <p:nvPr/>
          </p:nvSpPr>
          <p:spPr>
            <a:xfrm>
              <a:off x="6060500" y="2244188"/>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4"/>
            <p:cNvSpPr/>
            <p:nvPr/>
          </p:nvSpPr>
          <p:spPr>
            <a:xfrm>
              <a:off x="5195275" y="2244175"/>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4"/>
            <p:cNvSpPr/>
            <p:nvPr/>
          </p:nvSpPr>
          <p:spPr>
            <a:xfrm>
              <a:off x="7812675" y="1374688"/>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5"/>
          <p:cNvSpPr txBox="1"/>
          <p:nvPr>
            <p:ph type="title"/>
          </p:nvPr>
        </p:nvSpPr>
        <p:spPr>
          <a:xfrm>
            <a:off x="311700" y="445025"/>
            <a:ext cx="467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Drawing Lines</a:t>
            </a:r>
            <a:endParaRPr>
              <a:latin typeface="Exo"/>
              <a:ea typeface="Exo"/>
              <a:cs typeface="Exo"/>
              <a:sym typeface="Exo"/>
            </a:endParaRPr>
          </a:p>
        </p:txBody>
      </p:sp>
      <p:sp>
        <p:nvSpPr>
          <p:cNvPr id="411" name="Google Shape;411;p15"/>
          <p:cNvSpPr txBox="1"/>
          <p:nvPr/>
        </p:nvSpPr>
        <p:spPr>
          <a:xfrm>
            <a:off x="5179575" y="1182900"/>
            <a:ext cx="35637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Digital Differential Analyzer (DDA) </a:t>
            </a:r>
            <a:br>
              <a:rPr b="0" i="0" lang="en" sz="1400" u="none" cap="none" strike="noStrike">
                <a:solidFill>
                  <a:srgbClr val="000000"/>
                </a:solidFill>
                <a:latin typeface="Helvetica Neue"/>
                <a:ea typeface="Helvetica Neue"/>
                <a:cs typeface="Helvetica Neue"/>
                <a:sym typeface="Helvetica Neue"/>
              </a:rPr>
            </a:br>
            <a:r>
              <a:rPr b="0" i="0" lang="en" sz="1400" u="none" cap="none" strike="noStrike">
                <a:solidFill>
                  <a:srgbClr val="000000"/>
                </a:solidFill>
                <a:latin typeface="Helvetica Neue"/>
                <a:ea typeface="Helvetica Neue"/>
                <a:cs typeface="Helvetica Neue"/>
                <a:sym typeface="Helvetica Neue"/>
              </a:rPr>
              <a:t>Line Algorithm</a:t>
            </a:r>
            <a:endParaRPr b="0" i="0" sz="1400" u="none" cap="none" strike="noStrike">
              <a:solidFill>
                <a:srgbClr val="000000"/>
              </a:solidFill>
              <a:latin typeface="Helvetica Neue"/>
              <a:ea typeface="Helvetica Neue"/>
              <a:cs typeface="Helvetica Neue"/>
              <a:sym typeface="Helvetica Neue"/>
            </a:endParaRPr>
          </a:p>
        </p:txBody>
      </p:sp>
      <p:grpSp>
        <p:nvGrpSpPr>
          <p:cNvPr id="412" name="Google Shape;412;p15"/>
          <p:cNvGrpSpPr/>
          <p:nvPr/>
        </p:nvGrpSpPr>
        <p:grpSpPr>
          <a:xfrm>
            <a:off x="5541675" y="1915200"/>
            <a:ext cx="2633100" cy="1991172"/>
            <a:chOff x="5467475" y="2766525"/>
            <a:chExt cx="2633100" cy="1991172"/>
          </a:xfrm>
        </p:grpSpPr>
        <p:pic>
          <p:nvPicPr>
            <p:cNvPr id="413" name="Google Shape;413;p15"/>
            <p:cNvPicPr preferRelativeResize="0"/>
            <p:nvPr/>
          </p:nvPicPr>
          <p:blipFill rotWithShape="1">
            <a:blip r:embed="rId3">
              <a:alphaModFix/>
            </a:blip>
            <a:srcRect b="0" l="0" r="0" t="0"/>
            <a:stretch/>
          </p:blipFill>
          <p:spPr>
            <a:xfrm>
              <a:off x="5467475" y="2766525"/>
              <a:ext cx="2633100" cy="1991172"/>
            </a:xfrm>
            <a:prstGeom prst="rect">
              <a:avLst/>
            </a:prstGeom>
            <a:noFill/>
            <a:ln>
              <a:noFill/>
            </a:ln>
          </p:spPr>
        </p:pic>
        <p:sp>
          <p:nvSpPr>
            <p:cNvPr id="414" name="Google Shape;414;p15"/>
            <p:cNvSpPr/>
            <p:nvPr/>
          </p:nvSpPr>
          <p:spPr>
            <a:xfrm>
              <a:off x="6111375" y="3408350"/>
              <a:ext cx="511200" cy="237600"/>
            </a:xfrm>
            <a:prstGeom prst="rect">
              <a:avLst/>
            </a:prstGeom>
            <a:solidFill>
              <a:srgbClr val="FF9900">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5"/>
            <p:cNvSpPr/>
            <p:nvPr/>
          </p:nvSpPr>
          <p:spPr>
            <a:xfrm>
              <a:off x="6111375" y="4091175"/>
              <a:ext cx="841500" cy="237600"/>
            </a:xfrm>
            <a:prstGeom prst="rect">
              <a:avLst/>
            </a:prstGeom>
            <a:solidFill>
              <a:srgbClr val="6F81F8">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5"/>
            <p:cNvSpPr/>
            <p:nvPr/>
          </p:nvSpPr>
          <p:spPr>
            <a:xfrm>
              <a:off x="6821150" y="3176775"/>
              <a:ext cx="387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15"/>
          <p:cNvGrpSpPr/>
          <p:nvPr/>
        </p:nvGrpSpPr>
        <p:grpSpPr>
          <a:xfrm>
            <a:off x="274628" y="1686598"/>
            <a:ext cx="4691705" cy="2039858"/>
            <a:chOff x="4734218" y="1341777"/>
            <a:chExt cx="3402005" cy="1300350"/>
          </a:xfrm>
        </p:grpSpPr>
        <p:pic>
          <p:nvPicPr>
            <p:cNvPr id="418" name="Google Shape;418;p15"/>
            <p:cNvPicPr preferRelativeResize="0"/>
            <p:nvPr/>
          </p:nvPicPr>
          <p:blipFill rotWithShape="1">
            <a:blip r:embed="rId4">
              <a:alphaModFix/>
            </a:blip>
            <a:srcRect b="0" l="0" r="0" t="0"/>
            <a:stretch/>
          </p:blipFill>
          <p:spPr>
            <a:xfrm>
              <a:off x="4856023" y="1341777"/>
              <a:ext cx="3280200" cy="1300350"/>
            </a:xfrm>
            <a:prstGeom prst="rect">
              <a:avLst/>
            </a:prstGeom>
            <a:noFill/>
            <a:ln>
              <a:noFill/>
            </a:ln>
          </p:spPr>
        </p:pic>
        <p:sp>
          <p:nvSpPr>
            <p:cNvPr id="419" name="Google Shape;419;p15"/>
            <p:cNvSpPr/>
            <p:nvPr/>
          </p:nvSpPr>
          <p:spPr>
            <a:xfrm>
              <a:off x="7342875" y="1959450"/>
              <a:ext cx="511200" cy="237600"/>
            </a:xfrm>
            <a:prstGeom prst="rect">
              <a:avLst/>
            </a:prstGeom>
            <a:solidFill>
              <a:srgbClr val="FF9900">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5"/>
            <p:cNvSpPr/>
            <p:nvPr/>
          </p:nvSpPr>
          <p:spPr>
            <a:xfrm>
              <a:off x="6939800" y="1374700"/>
              <a:ext cx="264900" cy="237600"/>
            </a:xfrm>
            <a:prstGeom prst="rect">
              <a:avLst/>
            </a:prstGeom>
            <a:solidFill>
              <a:srgbClr val="6F81F8">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5"/>
            <p:cNvSpPr txBox="1"/>
            <p:nvPr/>
          </p:nvSpPr>
          <p:spPr>
            <a:xfrm>
              <a:off x="4734218" y="1842129"/>
              <a:ext cx="591900" cy="1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Code"/>
                  <a:ea typeface="Fira Code"/>
                  <a:cs typeface="Fira Code"/>
                  <a:sym typeface="Fira Code"/>
                </a:rPr>
                <a:t>y + 0.5</a:t>
              </a:r>
              <a:endParaRPr b="1" i="0" sz="1000" u="none" cap="none" strike="noStrike">
                <a:solidFill>
                  <a:srgbClr val="000000"/>
                </a:solidFill>
                <a:latin typeface="Fira Code"/>
                <a:ea typeface="Fira Code"/>
                <a:cs typeface="Fira Code"/>
                <a:sym typeface="Fira Code"/>
              </a:endParaRPr>
            </a:p>
          </p:txBody>
        </p:sp>
        <p:sp>
          <p:nvSpPr>
            <p:cNvPr id="422" name="Google Shape;422;p15"/>
            <p:cNvSpPr/>
            <p:nvPr/>
          </p:nvSpPr>
          <p:spPr>
            <a:xfrm>
              <a:off x="6060500" y="2244188"/>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5"/>
            <p:cNvSpPr/>
            <p:nvPr/>
          </p:nvSpPr>
          <p:spPr>
            <a:xfrm>
              <a:off x="5195275" y="2244175"/>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5"/>
            <p:cNvSpPr/>
            <p:nvPr/>
          </p:nvSpPr>
          <p:spPr>
            <a:xfrm>
              <a:off x="7812675" y="1374688"/>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 name="Google Shape;425;p15"/>
          <p:cNvSpPr txBox="1"/>
          <p:nvPr/>
        </p:nvSpPr>
        <p:spPr>
          <a:xfrm>
            <a:off x="1213275" y="2072950"/>
            <a:ext cx="1035600" cy="324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closer to </a:t>
            </a:r>
            <a:r>
              <a:rPr b="1" i="0" lang="en" sz="1400" u="none" cap="none" strike="noStrike">
                <a:solidFill>
                  <a:srgbClr val="000000"/>
                </a:solidFill>
                <a:latin typeface="Helvetica Neue"/>
                <a:ea typeface="Helvetica Neue"/>
                <a:cs typeface="Helvetica Neue"/>
                <a:sym typeface="Helvetica Neue"/>
              </a:rPr>
              <a:t>y</a:t>
            </a:r>
            <a:endParaRPr b="1" i="0" sz="1400" u="none" cap="none" strike="noStrike">
              <a:solidFill>
                <a:srgbClr val="000000"/>
              </a:solidFill>
              <a:latin typeface="Helvetica Neue"/>
              <a:ea typeface="Helvetica Neue"/>
              <a:cs typeface="Helvetica Neue"/>
              <a:sym typeface="Helvetica Neue"/>
            </a:endParaRPr>
          </a:p>
        </p:txBody>
      </p:sp>
      <p:cxnSp>
        <p:nvCxnSpPr>
          <p:cNvPr id="426" name="Google Shape;426;p15"/>
          <p:cNvCxnSpPr/>
          <p:nvPr/>
        </p:nvCxnSpPr>
        <p:spPr>
          <a:xfrm>
            <a:off x="989769" y="2655541"/>
            <a:ext cx="4109100" cy="0"/>
          </a:xfrm>
          <a:prstGeom prst="straightConnector1">
            <a:avLst/>
          </a:prstGeom>
          <a:noFill/>
          <a:ln cap="flat" cmpd="sng" w="38100">
            <a:solidFill>
              <a:schemeClr val="dk2"/>
            </a:solidFill>
            <a:prstDash val="lgDash"/>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6"/>
          <p:cNvSpPr txBox="1"/>
          <p:nvPr>
            <p:ph type="title"/>
          </p:nvPr>
        </p:nvSpPr>
        <p:spPr>
          <a:xfrm>
            <a:off x="311700" y="445025"/>
            <a:ext cx="467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Drawing Lines</a:t>
            </a:r>
            <a:endParaRPr>
              <a:latin typeface="Exo"/>
              <a:ea typeface="Exo"/>
              <a:cs typeface="Exo"/>
              <a:sym typeface="Exo"/>
            </a:endParaRPr>
          </a:p>
        </p:txBody>
      </p:sp>
      <p:sp>
        <p:nvSpPr>
          <p:cNvPr id="432" name="Google Shape;432;p16"/>
          <p:cNvSpPr txBox="1"/>
          <p:nvPr/>
        </p:nvSpPr>
        <p:spPr>
          <a:xfrm>
            <a:off x="5179575" y="1182900"/>
            <a:ext cx="35637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Digital Differential Analyzer (DDA) </a:t>
            </a:r>
            <a:br>
              <a:rPr b="0" i="0" lang="en" sz="1400" u="none" cap="none" strike="noStrike">
                <a:solidFill>
                  <a:srgbClr val="000000"/>
                </a:solidFill>
                <a:latin typeface="Helvetica Neue"/>
                <a:ea typeface="Helvetica Neue"/>
                <a:cs typeface="Helvetica Neue"/>
                <a:sym typeface="Helvetica Neue"/>
              </a:rPr>
            </a:br>
            <a:r>
              <a:rPr b="0" i="0" lang="en" sz="1400" u="none" cap="none" strike="noStrike">
                <a:solidFill>
                  <a:srgbClr val="000000"/>
                </a:solidFill>
                <a:latin typeface="Helvetica Neue"/>
                <a:ea typeface="Helvetica Neue"/>
                <a:cs typeface="Helvetica Neue"/>
                <a:sym typeface="Helvetica Neue"/>
              </a:rPr>
              <a:t>Line Algorithm</a:t>
            </a:r>
            <a:endParaRPr b="0" i="0" sz="1400" u="none" cap="none" strike="noStrike">
              <a:solidFill>
                <a:srgbClr val="000000"/>
              </a:solidFill>
              <a:latin typeface="Helvetica Neue"/>
              <a:ea typeface="Helvetica Neue"/>
              <a:cs typeface="Helvetica Neue"/>
              <a:sym typeface="Helvetica Neue"/>
            </a:endParaRPr>
          </a:p>
        </p:txBody>
      </p:sp>
      <p:grpSp>
        <p:nvGrpSpPr>
          <p:cNvPr id="433" name="Google Shape;433;p16"/>
          <p:cNvGrpSpPr/>
          <p:nvPr/>
        </p:nvGrpSpPr>
        <p:grpSpPr>
          <a:xfrm>
            <a:off x="5541675" y="1915200"/>
            <a:ext cx="2633100" cy="1991172"/>
            <a:chOff x="5467475" y="2766525"/>
            <a:chExt cx="2633100" cy="1991172"/>
          </a:xfrm>
        </p:grpSpPr>
        <p:pic>
          <p:nvPicPr>
            <p:cNvPr id="434" name="Google Shape;434;p16"/>
            <p:cNvPicPr preferRelativeResize="0"/>
            <p:nvPr/>
          </p:nvPicPr>
          <p:blipFill rotWithShape="1">
            <a:blip r:embed="rId3">
              <a:alphaModFix/>
            </a:blip>
            <a:srcRect b="0" l="0" r="0" t="0"/>
            <a:stretch/>
          </p:blipFill>
          <p:spPr>
            <a:xfrm>
              <a:off x="5467475" y="2766525"/>
              <a:ext cx="2633100" cy="1991172"/>
            </a:xfrm>
            <a:prstGeom prst="rect">
              <a:avLst/>
            </a:prstGeom>
            <a:noFill/>
            <a:ln>
              <a:noFill/>
            </a:ln>
          </p:spPr>
        </p:pic>
        <p:sp>
          <p:nvSpPr>
            <p:cNvPr id="435" name="Google Shape;435;p16"/>
            <p:cNvSpPr/>
            <p:nvPr/>
          </p:nvSpPr>
          <p:spPr>
            <a:xfrm>
              <a:off x="6111375" y="3408350"/>
              <a:ext cx="511200" cy="237600"/>
            </a:xfrm>
            <a:prstGeom prst="rect">
              <a:avLst/>
            </a:prstGeom>
            <a:solidFill>
              <a:srgbClr val="FF9900">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6"/>
            <p:cNvSpPr/>
            <p:nvPr/>
          </p:nvSpPr>
          <p:spPr>
            <a:xfrm>
              <a:off x="6111375" y="4091175"/>
              <a:ext cx="841500" cy="237600"/>
            </a:xfrm>
            <a:prstGeom prst="rect">
              <a:avLst/>
            </a:prstGeom>
            <a:solidFill>
              <a:srgbClr val="6F81F8">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6"/>
            <p:cNvSpPr/>
            <p:nvPr/>
          </p:nvSpPr>
          <p:spPr>
            <a:xfrm>
              <a:off x="6821150" y="3176775"/>
              <a:ext cx="387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 name="Google Shape;438;p16"/>
          <p:cNvGrpSpPr/>
          <p:nvPr/>
        </p:nvGrpSpPr>
        <p:grpSpPr>
          <a:xfrm>
            <a:off x="274628" y="1686598"/>
            <a:ext cx="4691705" cy="2039858"/>
            <a:chOff x="4734218" y="1341777"/>
            <a:chExt cx="3402005" cy="1300350"/>
          </a:xfrm>
        </p:grpSpPr>
        <p:pic>
          <p:nvPicPr>
            <p:cNvPr id="439" name="Google Shape;439;p16"/>
            <p:cNvPicPr preferRelativeResize="0"/>
            <p:nvPr/>
          </p:nvPicPr>
          <p:blipFill rotWithShape="1">
            <a:blip r:embed="rId4">
              <a:alphaModFix/>
            </a:blip>
            <a:srcRect b="0" l="0" r="0" t="0"/>
            <a:stretch/>
          </p:blipFill>
          <p:spPr>
            <a:xfrm>
              <a:off x="4856023" y="1341777"/>
              <a:ext cx="3280200" cy="1300350"/>
            </a:xfrm>
            <a:prstGeom prst="rect">
              <a:avLst/>
            </a:prstGeom>
            <a:noFill/>
            <a:ln>
              <a:noFill/>
            </a:ln>
          </p:spPr>
        </p:pic>
        <p:sp>
          <p:nvSpPr>
            <p:cNvPr id="440" name="Google Shape;440;p16"/>
            <p:cNvSpPr/>
            <p:nvPr/>
          </p:nvSpPr>
          <p:spPr>
            <a:xfrm>
              <a:off x="7342875" y="1959450"/>
              <a:ext cx="511200" cy="237600"/>
            </a:xfrm>
            <a:prstGeom prst="rect">
              <a:avLst/>
            </a:prstGeom>
            <a:solidFill>
              <a:srgbClr val="FF9900">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6"/>
            <p:cNvSpPr/>
            <p:nvPr/>
          </p:nvSpPr>
          <p:spPr>
            <a:xfrm>
              <a:off x="6939800" y="1374700"/>
              <a:ext cx="264900" cy="237600"/>
            </a:xfrm>
            <a:prstGeom prst="rect">
              <a:avLst/>
            </a:prstGeom>
            <a:solidFill>
              <a:srgbClr val="6F81F8">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6"/>
            <p:cNvSpPr txBox="1"/>
            <p:nvPr/>
          </p:nvSpPr>
          <p:spPr>
            <a:xfrm>
              <a:off x="4734218" y="1842129"/>
              <a:ext cx="591900" cy="1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Code"/>
                  <a:ea typeface="Fira Code"/>
                  <a:cs typeface="Fira Code"/>
                  <a:sym typeface="Fira Code"/>
                </a:rPr>
                <a:t>y + 0.5</a:t>
              </a:r>
              <a:endParaRPr b="1" i="0" sz="1000" u="none" cap="none" strike="noStrike">
                <a:solidFill>
                  <a:srgbClr val="000000"/>
                </a:solidFill>
                <a:latin typeface="Fira Code"/>
                <a:ea typeface="Fira Code"/>
                <a:cs typeface="Fira Code"/>
                <a:sym typeface="Fira Code"/>
              </a:endParaRPr>
            </a:p>
          </p:txBody>
        </p:sp>
        <p:sp>
          <p:nvSpPr>
            <p:cNvPr id="443" name="Google Shape;443;p16"/>
            <p:cNvSpPr/>
            <p:nvPr/>
          </p:nvSpPr>
          <p:spPr>
            <a:xfrm>
              <a:off x="6060500" y="2244188"/>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6"/>
            <p:cNvSpPr/>
            <p:nvPr/>
          </p:nvSpPr>
          <p:spPr>
            <a:xfrm>
              <a:off x="5195275" y="2244175"/>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6"/>
            <p:cNvSpPr/>
            <p:nvPr/>
          </p:nvSpPr>
          <p:spPr>
            <a:xfrm>
              <a:off x="7812675" y="1374688"/>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16"/>
          <p:cNvSpPr txBox="1"/>
          <p:nvPr/>
        </p:nvSpPr>
        <p:spPr>
          <a:xfrm>
            <a:off x="1213275" y="2072950"/>
            <a:ext cx="1035600" cy="324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closer to </a:t>
            </a:r>
            <a:r>
              <a:rPr b="1" i="0" lang="en" sz="1400" u="none" cap="none" strike="noStrike">
                <a:solidFill>
                  <a:srgbClr val="000000"/>
                </a:solidFill>
                <a:latin typeface="Helvetica Neue"/>
                <a:ea typeface="Helvetica Neue"/>
                <a:cs typeface="Helvetica Neue"/>
                <a:sym typeface="Helvetica Neue"/>
              </a:rPr>
              <a:t>y</a:t>
            </a:r>
            <a:endParaRPr b="1" i="0" sz="1400" u="none" cap="none" strike="noStrike">
              <a:solidFill>
                <a:srgbClr val="000000"/>
              </a:solidFill>
              <a:latin typeface="Helvetica Neue"/>
              <a:ea typeface="Helvetica Neue"/>
              <a:cs typeface="Helvetica Neue"/>
              <a:sym typeface="Helvetica Neue"/>
            </a:endParaRPr>
          </a:p>
        </p:txBody>
      </p:sp>
      <p:sp>
        <p:nvSpPr>
          <p:cNvPr id="447" name="Google Shape;447;p16"/>
          <p:cNvSpPr txBox="1"/>
          <p:nvPr/>
        </p:nvSpPr>
        <p:spPr>
          <a:xfrm>
            <a:off x="2044775" y="1475725"/>
            <a:ext cx="1284000" cy="324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closer to </a:t>
            </a:r>
            <a:r>
              <a:rPr b="1" i="0" lang="en" sz="1400" u="none" cap="none" strike="noStrike">
                <a:solidFill>
                  <a:srgbClr val="000000"/>
                </a:solidFill>
                <a:latin typeface="Helvetica Neue"/>
                <a:ea typeface="Helvetica Neue"/>
                <a:cs typeface="Helvetica Neue"/>
                <a:sym typeface="Helvetica Neue"/>
              </a:rPr>
              <a:t>y +1</a:t>
            </a:r>
            <a:endParaRPr b="1" i="0" sz="1400" u="none" cap="none" strike="noStrike">
              <a:solidFill>
                <a:srgbClr val="000000"/>
              </a:solidFill>
              <a:latin typeface="Helvetica Neue"/>
              <a:ea typeface="Helvetica Neue"/>
              <a:cs typeface="Helvetica Neue"/>
              <a:sym typeface="Helvetica Neue"/>
            </a:endParaRPr>
          </a:p>
        </p:txBody>
      </p:sp>
      <p:cxnSp>
        <p:nvCxnSpPr>
          <p:cNvPr id="448" name="Google Shape;448;p16"/>
          <p:cNvCxnSpPr/>
          <p:nvPr/>
        </p:nvCxnSpPr>
        <p:spPr>
          <a:xfrm>
            <a:off x="989769" y="2655541"/>
            <a:ext cx="4109100" cy="0"/>
          </a:xfrm>
          <a:prstGeom prst="straightConnector1">
            <a:avLst/>
          </a:prstGeom>
          <a:noFill/>
          <a:ln cap="flat" cmpd="sng" w="38100">
            <a:solidFill>
              <a:schemeClr val="dk2"/>
            </a:solidFill>
            <a:prstDash val="lgDash"/>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7"/>
          <p:cNvSpPr txBox="1"/>
          <p:nvPr>
            <p:ph type="title"/>
          </p:nvPr>
        </p:nvSpPr>
        <p:spPr>
          <a:xfrm>
            <a:off x="311700" y="445025"/>
            <a:ext cx="467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Drawing Lines</a:t>
            </a:r>
            <a:endParaRPr>
              <a:latin typeface="Exo"/>
              <a:ea typeface="Exo"/>
              <a:cs typeface="Exo"/>
              <a:sym typeface="Exo"/>
            </a:endParaRPr>
          </a:p>
        </p:txBody>
      </p:sp>
      <p:sp>
        <p:nvSpPr>
          <p:cNvPr id="454" name="Google Shape;454;p17"/>
          <p:cNvSpPr txBox="1"/>
          <p:nvPr/>
        </p:nvSpPr>
        <p:spPr>
          <a:xfrm>
            <a:off x="5179575" y="1182900"/>
            <a:ext cx="35637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Helvetica Neue"/>
                <a:ea typeface="Helvetica Neue"/>
                <a:cs typeface="Helvetica Neue"/>
                <a:sym typeface="Helvetica Neue"/>
              </a:rPr>
              <a:t>Bresenham’s</a:t>
            </a:r>
            <a:br>
              <a:rPr b="1" i="0" lang="en" sz="1400" u="none" cap="none" strike="noStrike">
                <a:solidFill>
                  <a:srgbClr val="000000"/>
                </a:solidFill>
                <a:latin typeface="Helvetica Neue"/>
                <a:ea typeface="Helvetica Neue"/>
                <a:cs typeface="Helvetica Neue"/>
                <a:sym typeface="Helvetica Neue"/>
              </a:rPr>
            </a:br>
            <a:r>
              <a:rPr b="1" i="0" lang="en" sz="1400" u="none" cap="none" strike="noStrike">
                <a:solidFill>
                  <a:srgbClr val="000000"/>
                </a:solidFill>
                <a:latin typeface="Helvetica Neue"/>
                <a:ea typeface="Helvetica Neue"/>
                <a:cs typeface="Helvetica Neue"/>
                <a:sym typeface="Helvetica Neue"/>
              </a:rPr>
              <a:t>Line Algorithm</a:t>
            </a:r>
            <a:endParaRPr b="1" i="0" sz="1400" u="none" cap="none" strike="noStrike">
              <a:solidFill>
                <a:srgbClr val="000000"/>
              </a:solidFill>
              <a:latin typeface="Helvetica Neue"/>
              <a:ea typeface="Helvetica Neue"/>
              <a:cs typeface="Helvetica Neue"/>
              <a:sym typeface="Helvetica Neue"/>
            </a:endParaRPr>
          </a:p>
        </p:txBody>
      </p:sp>
      <p:pic>
        <p:nvPicPr>
          <p:cNvPr id="455" name="Google Shape;455;p17"/>
          <p:cNvPicPr preferRelativeResize="0"/>
          <p:nvPr/>
        </p:nvPicPr>
        <p:blipFill rotWithShape="1">
          <a:blip r:embed="rId3">
            <a:alphaModFix/>
          </a:blip>
          <a:srcRect b="0" l="0" r="0" t="0"/>
          <a:stretch/>
        </p:blipFill>
        <p:spPr>
          <a:xfrm>
            <a:off x="5533664" y="1956250"/>
            <a:ext cx="2855524" cy="1957750"/>
          </a:xfrm>
          <a:prstGeom prst="rect">
            <a:avLst/>
          </a:prstGeom>
          <a:noFill/>
          <a:ln>
            <a:noFill/>
          </a:ln>
        </p:spPr>
      </p:pic>
      <p:sp>
        <p:nvSpPr>
          <p:cNvPr id="456" name="Google Shape;456;p17"/>
          <p:cNvSpPr txBox="1"/>
          <p:nvPr/>
        </p:nvSpPr>
        <p:spPr>
          <a:xfrm>
            <a:off x="5533675" y="3922075"/>
            <a:ext cx="2906700" cy="71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Helvetica Neue"/>
                <a:ea typeface="Helvetica Neue"/>
                <a:cs typeface="Helvetica Neue"/>
                <a:sym typeface="Helvetica Neue"/>
              </a:rPr>
              <a:t>*Uses only integer arithmetic, therefore much faster than DDA</a:t>
            </a:r>
            <a:endParaRPr b="1" i="0" sz="1000" u="none" cap="none" strike="noStrike">
              <a:solidFill>
                <a:srgbClr val="000000"/>
              </a:solidFill>
              <a:latin typeface="Helvetica Neue"/>
              <a:ea typeface="Helvetica Neue"/>
              <a:cs typeface="Helvetica Neue"/>
              <a:sym typeface="Helvetica Neue"/>
            </a:endParaRPr>
          </a:p>
        </p:txBody>
      </p:sp>
      <p:sp>
        <p:nvSpPr>
          <p:cNvPr id="457" name="Google Shape;457;p17"/>
          <p:cNvSpPr txBox="1"/>
          <p:nvPr/>
        </p:nvSpPr>
        <p:spPr>
          <a:xfrm>
            <a:off x="607575" y="1182900"/>
            <a:ext cx="35637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Digital Differential Analyzer (DDA) </a:t>
            </a:r>
            <a:br>
              <a:rPr b="0" i="0" lang="en" sz="1400" u="none" cap="none" strike="noStrike">
                <a:solidFill>
                  <a:srgbClr val="000000"/>
                </a:solidFill>
                <a:latin typeface="Helvetica Neue"/>
                <a:ea typeface="Helvetica Neue"/>
                <a:cs typeface="Helvetica Neue"/>
                <a:sym typeface="Helvetica Neue"/>
              </a:rPr>
            </a:br>
            <a:r>
              <a:rPr b="0" i="0" lang="en" sz="1400" u="none" cap="none" strike="noStrike">
                <a:solidFill>
                  <a:srgbClr val="000000"/>
                </a:solidFill>
                <a:latin typeface="Helvetica Neue"/>
                <a:ea typeface="Helvetica Neue"/>
                <a:cs typeface="Helvetica Neue"/>
                <a:sym typeface="Helvetica Neue"/>
              </a:rPr>
              <a:t>Line Algorithm</a:t>
            </a:r>
            <a:endParaRPr b="0" i="0" sz="1400" u="none" cap="none" strike="noStrike">
              <a:solidFill>
                <a:srgbClr val="000000"/>
              </a:solidFill>
              <a:latin typeface="Helvetica Neue"/>
              <a:ea typeface="Helvetica Neue"/>
              <a:cs typeface="Helvetica Neue"/>
              <a:sym typeface="Helvetica Neue"/>
            </a:endParaRPr>
          </a:p>
        </p:txBody>
      </p:sp>
      <p:pic>
        <p:nvPicPr>
          <p:cNvPr id="458" name="Google Shape;458;p17"/>
          <p:cNvPicPr preferRelativeResize="0"/>
          <p:nvPr/>
        </p:nvPicPr>
        <p:blipFill rotWithShape="1">
          <a:blip r:embed="rId4">
            <a:alphaModFix/>
          </a:blip>
          <a:srcRect b="0" l="0" r="0" t="0"/>
          <a:stretch/>
        </p:blipFill>
        <p:spPr>
          <a:xfrm>
            <a:off x="969675" y="1915200"/>
            <a:ext cx="2633100" cy="1991172"/>
          </a:xfrm>
          <a:prstGeom prst="rect">
            <a:avLst/>
          </a:prstGeom>
          <a:noFill/>
          <a:ln>
            <a:noFill/>
          </a:ln>
        </p:spPr>
      </p:pic>
      <p:sp>
        <p:nvSpPr>
          <p:cNvPr id="459" name="Google Shape;459;p17"/>
          <p:cNvSpPr/>
          <p:nvPr/>
        </p:nvSpPr>
        <p:spPr>
          <a:xfrm>
            <a:off x="3683775" y="2285400"/>
            <a:ext cx="1615500" cy="5727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Helvetica Neue"/>
                <a:ea typeface="Helvetica Neue"/>
                <a:cs typeface="Helvetica Neue"/>
                <a:sym typeface="Helvetica Neue"/>
              </a:rPr>
              <a:t>Multiply thru by 2Δx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8"/>
          <p:cNvSpPr txBox="1"/>
          <p:nvPr>
            <p:ph type="title"/>
          </p:nvPr>
        </p:nvSpPr>
        <p:spPr>
          <a:xfrm>
            <a:off x="311700" y="445025"/>
            <a:ext cx="467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Drawing Lines</a:t>
            </a:r>
            <a:endParaRPr>
              <a:latin typeface="Exo"/>
              <a:ea typeface="Exo"/>
              <a:cs typeface="Exo"/>
              <a:sym typeface="Exo"/>
            </a:endParaRPr>
          </a:p>
        </p:txBody>
      </p:sp>
      <p:sp>
        <p:nvSpPr>
          <p:cNvPr id="465" name="Google Shape;465;p18"/>
          <p:cNvSpPr txBox="1"/>
          <p:nvPr/>
        </p:nvSpPr>
        <p:spPr>
          <a:xfrm>
            <a:off x="5201825" y="1807500"/>
            <a:ext cx="3563700" cy="17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Don’t forget to account for steep lines and negative slopes!</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Helvetica Neue"/>
                <a:ea typeface="Helvetica Neue"/>
                <a:cs typeface="Helvetica Neue"/>
                <a:sym typeface="Helvetica Neue"/>
              </a:rPr>
              <a:t>Hint: </a:t>
            </a:r>
            <a:r>
              <a:rPr b="0" i="0" lang="en" sz="1200" u="none" cap="none" strike="noStrike">
                <a:solidFill>
                  <a:srgbClr val="000000"/>
                </a:solidFill>
                <a:latin typeface="Helvetica Neue"/>
                <a:ea typeface="Helvetica Neue"/>
                <a:cs typeface="Helvetica Neue"/>
                <a:sym typeface="Helvetica Neue"/>
              </a:rPr>
              <a:t>For steep lines, </a:t>
            </a:r>
            <a:r>
              <a:rPr b="1" i="0" lang="en" sz="1200" u="none" cap="none" strike="noStrike">
                <a:solidFill>
                  <a:srgbClr val="000000"/>
                </a:solidFill>
                <a:latin typeface="Helvetica Neue"/>
                <a:ea typeface="Helvetica Neue"/>
                <a:cs typeface="Helvetica Neue"/>
                <a:sym typeface="Helvetica Neue"/>
              </a:rPr>
              <a:t>dy</a:t>
            </a:r>
            <a:r>
              <a:rPr b="0" i="0" lang="en" sz="1200" u="none" cap="none" strike="noStrike">
                <a:solidFill>
                  <a:srgbClr val="000000"/>
                </a:solidFill>
                <a:latin typeface="Helvetica Neue"/>
                <a:ea typeface="Helvetica Neue"/>
                <a:cs typeface="Helvetica Neue"/>
                <a:sym typeface="Helvetica Neue"/>
              </a:rPr>
              <a:t> is a lot larger than </a:t>
            </a:r>
            <a:r>
              <a:rPr b="1" i="0" lang="en" sz="1200" u="none" cap="none" strike="noStrike">
                <a:solidFill>
                  <a:srgbClr val="000000"/>
                </a:solidFill>
                <a:latin typeface="Helvetica Neue"/>
                <a:ea typeface="Helvetica Neue"/>
                <a:cs typeface="Helvetica Neue"/>
                <a:sym typeface="Helvetica Neue"/>
              </a:rPr>
              <a:t>dx</a:t>
            </a:r>
            <a:r>
              <a:rPr b="0" i="0" lang="en" sz="1200" u="none" cap="none" strike="noStrike">
                <a:solidFill>
                  <a:srgbClr val="000000"/>
                </a:solidFill>
                <a:latin typeface="Helvetica Neue"/>
                <a:ea typeface="Helvetica Neue"/>
                <a:cs typeface="Helvetica Neue"/>
                <a:sym typeface="Helvetica Neue"/>
              </a:rPr>
              <a:t>. This results in lines that have pixels seemingly very far from each other. Can you somehow flip something in the algorithm to account for this?</a:t>
            </a:r>
            <a:endParaRPr b="0" i="0" sz="1200" u="none" cap="none" strike="noStrike">
              <a:solidFill>
                <a:srgbClr val="000000"/>
              </a:solidFill>
              <a:latin typeface="Helvetica Neue"/>
              <a:ea typeface="Helvetica Neue"/>
              <a:cs typeface="Helvetica Neue"/>
              <a:sym typeface="Helvetica Neue"/>
            </a:endParaRPr>
          </a:p>
        </p:txBody>
      </p:sp>
      <p:grpSp>
        <p:nvGrpSpPr>
          <p:cNvPr id="466" name="Google Shape;466;p18"/>
          <p:cNvGrpSpPr/>
          <p:nvPr/>
        </p:nvGrpSpPr>
        <p:grpSpPr>
          <a:xfrm>
            <a:off x="274628" y="1686598"/>
            <a:ext cx="4824308" cy="2039858"/>
            <a:chOff x="4734218" y="1341777"/>
            <a:chExt cx="3498157" cy="1300350"/>
          </a:xfrm>
        </p:grpSpPr>
        <p:pic>
          <p:nvPicPr>
            <p:cNvPr id="467" name="Google Shape;467;p18"/>
            <p:cNvPicPr preferRelativeResize="0"/>
            <p:nvPr/>
          </p:nvPicPr>
          <p:blipFill rotWithShape="1">
            <a:blip r:embed="rId3">
              <a:alphaModFix/>
            </a:blip>
            <a:srcRect b="0" l="0" r="0" t="0"/>
            <a:stretch/>
          </p:blipFill>
          <p:spPr>
            <a:xfrm>
              <a:off x="4856023" y="1341777"/>
              <a:ext cx="3280200" cy="1300350"/>
            </a:xfrm>
            <a:prstGeom prst="rect">
              <a:avLst/>
            </a:prstGeom>
            <a:noFill/>
            <a:ln>
              <a:noFill/>
            </a:ln>
          </p:spPr>
        </p:pic>
        <p:sp>
          <p:nvSpPr>
            <p:cNvPr id="468" name="Google Shape;468;p18"/>
            <p:cNvSpPr/>
            <p:nvPr/>
          </p:nvSpPr>
          <p:spPr>
            <a:xfrm>
              <a:off x="7342875" y="1959450"/>
              <a:ext cx="511200" cy="237600"/>
            </a:xfrm>
            <a:prstGeom prst="rect">
              <a:avLst/>
            </a:prstGeom>
            <a:solidFill>
              <a:srgbClr val="FF9900">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8"/>
            <p:cNvSpPr/>
            <p:nvPr/>
          </p:nvSpPr>
          <p:spPr>
            <a:xfrm>
              <a:off x="6939800" y="1374700"/>
              <a:ext cx="264900" cy="237600"/>
            </a:xfrm>
            <a:prstGeom prst="rect">
              <a:avLst/>
            </a:prstGeom>
            <a:solidFill>
              <a:srgbClr val="6F81F8">
                <a:alpha val="2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0" name="Google Shape;470;p18"/>
            <p:cNvCxnSpPr/>
            <p:nvPr/>
          </p:nvCxnSpPr>
          <p:spPr>
            <a:xfrm>
              <a:off x="5252775" y="1959450"/>
              <a:ext cx="2979600" cy="0"/>
            </a:xfrm>
            <a:prstGeom prst="straightConnector1">
              <a:avLst/>
            </a:prstGeom>
            <a:noFill/>
            <a:ln cap="flat" cmpd="sng" w="9525">
              <a:solidFill>
                <a:schemeClr val="dk2"/>
              </a:solidFill>
              <a:prstDash val="dot"/>
              <a:round/>
              <a:headEnd len="sm" w="sm" type="none"/>
              <a:tailEnd len="sm" w="sm" type="none"/>
            </a:ln>
          </p:spPr>
        </p:cxnSp>
        <p:sp>
          <p:nvSpPr>
            <p:cNvPr id="471" name="Google Shape;471;p18"/>
            <p:cNvSpPr txBox="1"/>
            <p:nvPr/>
          </p:nvSpPr>
          <p:spPr>
            <a:xfrm>
              <a:off x="4734218" y="1842129"/>
              <a:ext cx="591900" cy="1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Fira Code"/>
                  <a:ea typeface="Fira Code"/>
                  <a:cs typeface="Fira Code"/>
                  <a:sym typeface="Fira Code"/>
                </a:rPr>
                <a:t>y + 0.5</a:t>
              </a:r>
              <a:endParaRPr b="1" i="0" sz="1000" u="none" cap="none" strike="noStrike">
                <a:solidFill>
                  <a:srgbClr val="000000"/>
                </a:solidFill>
                <a:latin typeface="Fira Code"/>
                <a:ea typeface="Fira Code"/>
                <a:cs typeface="Fira Code"/>
                <a:sym typeface="Fira Code"/>
              </a:endParaRPr>
            </a:p>
          </p:txBody>
        </p:sp>
        <p:sp>
          <p:nvSpPr>
            <p:cNvPr id="472" name="Google Shape;472;p18"/>
            <p:cNvSpPr/>
            <p:nvPr/>
          </p:nvSpPr>
          <p:spPr>
            <a:xfrm>
              <a:off x="6060500" y="2244188"/>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8"/>
            <p:cNvSpPr/>
            <p:nvPr/>
          </p:nvSpPr>
          <p:spPr>
            <a:xfrm>
              <a:off x="5195275" y="2244175"/>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8"/>
            <p:cNvSpPr/>
            <p:nvPr/>
          </p:nvSpPr>
          <p:spPr>
            <a:xfrm>
              <a:off x="7812675" y="1374688"/>
              <a:ext cx="264900" cy="237600"/>
            </a:xfrm>
            <a:prstGeom prst="rect">
              <a:avLst/>
            </a:prstGeom>
            <a:solidFill>
              <a:srgbClr val="F35555">
                <a:alpha val="2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10dfc4b1976_0_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a:latin typeface="Exo"/>
                <a:ea typeface="Exo"/>
                <a:cs typeface="Exo"/>
                <a:sym typeface="Exo"/>
              </a:rPr>
              <a:t>Task 3: Drawing Triangles</a:t>
            </a:r>
            <a:endParaRPr>
              <a:latin typeface="Exo"/>
              <a:ea typeface="Exo"/>
              <a:cs typeface="Exo"/>
              <a:sym typeface="Exo"/>
            </a:endParaRPr>
          </a:p>
          <a:p>
            <a:pPr indent="0" lvl="0" marL="0" rtl="0" algn="l">
              <a:spcBef>
                <a:spcPts val="0"/>
              </a:spcBef>
              <a:spcAft>
                <a:spcPts val="0"/>
              </a:spcAft>
              <a:buNone/>
            </a:pPr>
            <a:r>
              <a:t/>
            </a:r>
            <a:endParaRPr/>
          </a:p>
        </p:txBody>
      </p:sp>
      <p:sp>
        <p:nvSpPr>
          <p:cNvPr id="480" name="Google Shape;480;g10dfc4b1976_0_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en" sz="1150">
                <a:solidFill>
                  <a:schemeClr val="dk1"/>
                </a:solidFill>
                <a:latin typeface="Fira Code"/>
                <a:ea typeface="Fira Code"/>
                <a:cs typeface="Fira Code"/>
                <a:sym typeface="Fira Code"/>
              </a:rPr>
              <a:t>void </a:t>
            </a:r>
            <a:r>
              <a:rPr b="1" lang="en" sz="1150">
                <a:solidFill>
                  <a:schemeClr val="dk1"/>
                </a:solidFill>
                <a:latin typeface="Fira Code"/>
                <a:ea typeface="Fira Code"/>
                <a:cs typeface="Fira Code"/>
                <a:sym typeface="Fira Code"/>
              </a:rPr>
              <a:t>rasterize_triangle</a:t>
            </a:r>
            <a:r>
              <a:rPr lang="en" sz="1150">
                <a:solidFill>
                  <a:schemeClr val="dk1"/>
                </a:solidFill>
                <a:latin typeface="Fira Code"/>
                <a:ea typeface="Fira Code"/>
                <a:cs typeface="Fira Code"/>
                <a:sym typeface="Fira Code"/>
              </a:rPr>
              <a:t>(float x0, float y0,</a:t>
            </a:r>
            <a:endParaRPr sz="1150">
              <a:solidFill>
                <a:schemeClr val="dk1"/>
              </a:solidFill>
              <a:latin typeface="Fira Code"/>
              <a:ea typeface="Fira Code"/>
              <a:cs typeface="Fira Code"/>
              <a:sym typeface="Fira Code"/>
            </a:endParaRPr>
          </a:p>
          <a:p>
            <a:pPr indent="0" lvl="0" marL="0" rtl="0" algn="l">
              <a:spcBef>
                <a:spcPts val="0"/>
              </a:spcBef>
              <a:spcAft>
                <a:spcPts val="0"/>
              </a:spcAft>
              <a:buClr>
                <a:schemeClr val="dk1"/>
              </a:buClr>
              <a:buSzPts val="1800"/>
              <a:buFont typeface="Arial"/>
              <a:buNone/>
            </a:pPr>
            <a:r>
              <a:rPr lang="en" sz="1150">
                <a:solidFill>
                  <a:schemeClr val="dk1"/>
                </a:solidFill>
                <a:latin typeface="Fira Code"/>
                <a:ea typeface="Fira Code"/>
                <a:cs typeface="Fira Code"/>
                <a:sym typeface="Fira Code"/>
              </a:rPr>
              <a:t>                        float x1, float y1,</a:t>
            </a:r>
            <a:endParaRPr sz="1150">
              <a:solidFill>
                <a:schemeClr val="dk1"/>
              </a:solidFill>
              <a:latin typeface="Fira Code"/>
              <a:ea typeface="Fira Code"/>
              <a:cs typeface="Fira Code"/>
              <a:sym typeface="Fira Code"/>
            </a:endParaRPr>
          </a:p>
          <a:p>
            <a:pPr indent="457200" lvl="0" marL="1371600" rtl="0" algn="l">
              <a:spcBef>
                <a:spcPts val="0"/>
              </a:spcBef>
              <a:spcAft>
                <a:spcPts val="0"/>
              </a:spcAft>
              <a:buClr>
                <a:schemeClr val="dk1"/>
              </a:buClr>
              <a:buSzPts val="1800"/>
              <a:buFont typeface="Arial"/>
              <a:buNone/>
            </a:pPr>
            <a:r>
              <a:rPr lang="en" sz="1150">
                <a:solidFill>
                  <a:schemeClr val="dk1"/>
                </a:solidFill>
                <a:latin typeface="Fira Code"/>
                <a:ea typeface="Fira Code"/>
                <a:cs typeface="Fira Code"/>
                <a:sym typeface="Fira Code"/>
              </a:rPr>
              <a:t>   float x2, float y2,            </a:t>
            </a:r>
            <a:endParaRPr sz="1150">
              <a:solidFill>
                <a:schemeClr val="dk1"/>
              </a:solidFill>
              <a:latin typeface="Fira Code"/>
              <a:ea typeface="Fira Code"/>
              <a:cs typeface="Fira Code"/>
              <a:sym typeface="Fira Code"/>
            </a:endParaRPr>
          </a:p>
          <a:p>
            <a:pPr indent="0" lvl="0" marL="0" rtl="0" algn="l">
              <a:spcBef>
                <a:spcPts val="0"/>
              </a:spcBef>
              <a:spcAft>
                <a:spcPts val="1600"/>
              </a:spcAft>
              <a:buClr>
                <a:schemeClr val="dk1"/>
              </a:buClr>
              <a:buSzPts val="1800"/>
              <a:buFont typeface="Arial"/>
              <a:buNone/>
            </a:pPr>
            <a:r>
              <a:rPr lang="en" sz="1150">
                <a:solidFill>
                  <a:schemeClr val="dk1"/>
                </a:solidFill>
                <a:latin typeface="Fira Code"/>
                <a:ea typeface="Fira Code"/>
                <a:cs typeface="Fira Code"/>
                <a:sym typeface="Fira Code"/>
              </a:rPr>
              <a:t> 			        Color color);</a:t>
            </a:r>
            <a:endParaRPr/>
          </a:p>
        </p:txBody>
      </p:sp>
      <p:pic>
        <p:nvPicPr>
          <p:cNvPr id="481" name="Google Shape;481;g10dfc4b1976_0_73"/>
          <p:cNvPicPr preferRelativeResize="0"/>
          <p:nvPr/>
        </p:nvPicPr>
        <p:blipFill>
          <a:blip r:embed="rId3">
            <a:alphaModFix/>
          </a:blip>
          <a:stretch>
            <a:fillRect/>
          </a:stretch>
        </p:blipFill>
        <p:spPr>
          <a:xfrm>
            <a:off x="2290775" y="2397175"/>
            <a:ext cx="5695950" cy="2171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9"/>
          <p:cNvSpPr txBox="1"/>
          <p:nvPr>
            <p:ph type="title"/>
          </p:nvPr>
        </p:nvSpPr>
        <p:spPr>
          <a:xfrm>
            <a:off x="311700" y="445025"/>
            <a:ext cx="467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Drawing Triangles</a:t>
            </a:r>
            <a:endParaRPr>
              <a:latin typeface="Exo"/>
              <a:ea typeface="Exo"/>
              <a:cs typeface="Exo"/>
              <a:sym typeface="Exo"/>
            </a:endParaRPr>
          </a:p>
        </p:txBody>
      </p:sp>
      <p:sp>
        <p:nvSpPr>
          <p:cNvPr id="487" name="Google Shape;487;p19"/>
          <p:cNvSpPr txBox="1"/>
          <p:nvPr>
            <p:ph idx="1" type="body"/>
          </p:nvPr>
        </p:nvSpPr>
        <p:spPr>
          <a:xfrm>
            <a:off x="528300" y="2342475"/>
            <a:ext cx="4032900" cy="84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void </a:t>
            </a:r>
            <a:r>
              <a:rPr b="1" lang="en" sz="1150">
                <a:solidFill>
                  <a:srgbClr val="000000"/>
                </a:solidFill>
                <a:latin typeface="Fira Code"/>
                <a:ea typeface="Fira Code"/>
                <a:cs typeface="Fira Code"/>
                <a:sym typeface="Fira Code"/>
              </a:rPr>
              <a:t>rasterize_triangle</a:t>
            </a:r>
            <a:r>
              <a:rPr lang="en" sz="1150">
                <a:solidFill>
                  <a:srgbClr val="000000"/>
                </a:solidFill>
                <a:latin typeface="Fira Code"/>
                <a:ea typeface="Fira Code"/>
                <a:cs typeface="Fira Code"/>
                <a:sym typeface="Fira Code"/>
              </a:rPr>
              <a:t>(float x0, float y0,</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                        float x1, float y1,</a:t>
            </a:r>
            <a:endParaRPr sz="1150">
              <a:solidFill>
                <a:srgbClr val="000000"/>
              </a:solidFill>
              <a:latin typeface="Fira Code"/>
              <a:ea typeface="Fira Code"/>
              <a:cs typeface="Fira Code"/>
              <a:sym typeface="Fira Code"/>
            </a:endParaRPr>
          </a:p>
          <a:p>
            <a:pPr indent="457200" lvl="0" marL="137160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   float x2, float y2,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1600"/>
              </a:spcAft>
              <a:buSzPts val="1800"/>
              <a:buNone/>
            </a:pPr>
            <a:r>
              <a:rPr lang="en" sz="1150">
                <a:solidFill>
                  <a:srgbClr val="000000"/>
                </a:solidFill>
                <a:latin typeface="Fira Code"/>
                <a:ea typeface="Fira Code"/>
                <a:cs typeface="Fira Code"/>
                <a:sym typeface="Fira Code"/>
              </a:rPr>
              <a:t> 			        Color color);</a:t>
            </a:r>
            <a:endParaRPr sz="1150">
              <a:solidFill>
                <a:srgbClr val="000000"/>
              </a:solidFill>
              <a:latin typeface="Fira Code"/>
              <a:ea typeface="Fira Code"/>
              <a:cs typeface="Fira Code"/>
              <a:sym typeface="Fira Code"/>
            </a:endParaRPr>
          </a:p>
        </p:txBody>
      </p:sp>
      <p:pic>
        <p:nvPicPr>
          <p:cNvPr id="488" name="Google Shape;488;p19"/>
          <p:cNvPicPr preferRelativeResize="0"/>
          <p:nvPr/>
        </p:nvPicPr>
        <p:blipFill rotWithShape="1">
          <a:blip r:embed="rId3">
            <a:alphaModFix/>
          </a:blip>
          <a:srcRect b="17348" l="42737" r="2882" t="17334"/>
          <a:stretch/>
        </p:blipFill>
        <p:spPr>
          <a:xfrm>
            <a:off x="5625950" y="1996900"/>
            <a:ext cx="2474376" cy="2229099"/>
          </a:xfrm>
          <a:prstGeom prst="rect">
            <a:avLst/>
          </a:prstGeom>
          <a:noFill/>
          <a:ln>
            <a:noFill/>
          </a:ln>
        </p:spPr>
      </p:pic>
      <p:cxnSp>
        <p:nvCxnSpPr>
          <p:cNvPr id="489" name="Google Shape;489;p19"/>
          <p:cNvCxnSpPr/>
          <p:nvPr/>
        </p:nvCxnSpPr>
        <p:spPr>
          <a:xfrm flipH="1">
            <a:off x="6037725" y="2279900"/>
            <a:ext cx="1128900" cy="1741800"/>
          </a:xfrm>
          <a:prstGeom prst="straightConnector1">
            <a:avLst/>
          </a:prstGeom>
          <a:noFill/>
          <a:ln cap="flat" cmpd="sng" w="19050">
            <a:solidFill>
              <a:srgbClr val="000000"/>
            </a:solidFill>
            <a:prstDash val="solid"/>
            <a:round/>
            <a:headEnd len="med" w="med" type="oval"/>
            <a:tailEnd len="med" w="med" type="triangle"/>
          </a:ln>
        </p:spPr>
      </p:cxnSp>
      <p:cxnSp>
        <p:nvCxnSpPr>
          <p:cNvPr id="490" name="Google Shape;490;p19"/>
          <p:cNvCxnSpPr/>
          <p:nvPr/>
        </p:nvCxnSpPr>
        <p:spPr>
          <a:xfrm flipH="1" rot="10800000">
            <a:off x="6022800" y="3633075"/>
            <a:ext cx="1839300" cy="373800"/>
          </a:xfrm>
          <a:prstGeom prst="straightConnector1">
            <a:avLst/>
          </a:prstGeom>
          <a:noFill/>
          <a:ln cap="flat" cmpd="sng" w="19050">
            <a:solidFill>
              <a:srgbClr val="000000"/>
            </a:solidFill>
            <a:prstDash val="solid"/>
            <a:round/>
            <a:headEnd len="med" w="med" type="oval"/>
            <a:tailEnd len="med" w="med" type="triangle"/>
          </a:ln>
        </p:spPr>
      </p:cxnSp>
      <p:cxnSp>
        <p:nvCxnSpPr>
          <p:cNvPr id="491" name="Google Shape;491;p19"/>
          <p:cNvCxnSpPr/>
          <p:nvPr/>
        </p:nvCxnSpPr>
        <p:spPr>
          <a:xfrm>
            <a:off x="7166625" y="2302325"/>
            <a:ext cx="695400" cy="1338300"/>
          </a:xfrm>
          <a:prstGeom prst="straightConnector1">
            <a:avLst/>
          </a:prstGeom>
          <a:noFill/>
          <a:ln cap="flat" cmpd="sng" w="19050">
            <a:solidFill>
              <a:srgbClr val="000000"/>
            </a:solidFill>
            <a:prstDash val="solid"/>
            <a:round/>
            <a:headEnd len="med" w="med" type="triangle"/>
            <a:tailEnd len="med" w="med" type="oval"/>
          </a:ln>
        </p:spPr>
      </p:cxnSp>
      <p:cxnSp>
        <p:nvCxnSpPr>
          <p:cNvPr id="492" name="Google Shape;492;p19"/>
          <p:cNvCxnSpPr/>
          <p:nvPr/>
        </p:nvCxnSpPr>
        <p:spPr>
          <a:xfrm flipH="1" rot="10800000">
            <a:off x="6060175" y="3431200"/>
            <a:ext cx="859800" cy="568200"/>
          </a:xfrm>
          <a:prstGeom prst="straightConnector1">
            <a:avLst/>
          </a:prstGeom>
          <a:noFill/>
          <a:ln cap="flat" cmpd="sng" w="19050">
            <a:solidFill>
              <a:srgbClr val="000000"/>
            </a:solidFill>
            <a:prstDash val="solid"/>
            <a:round/>
            <a:headEnd len="sm" w="sm" type="none"/>
            <a:tailEnd len="med" w="med" type="triangle"/>
          </a:ln>
        </p:spPr>
      </p:cxnSp>
      <p:sp>
        <p:nvSpPr>
          <p:cNvPr id="493" name="Google Shape;493;p19"/>
          <p:cNvSpPr/>
          <p:nvPr/>
        </p:nvSpPr>
        <p:spPr>
          <a:xfrm>
            <a:off x="6852675" y="3363950"/>
            <a:ext cx="119700" cy="11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9"/>
          <p:cNvSpPr/>
          <p:nvPr/>
        </p:nvSpPr>
        <p:spPr>
          <a:xfrm>
            <a:off x="7024600" y="1929625"/>
            <a:ext cx="321600" cy="269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Exo"/>
                <a:ea typeface="Exo"/>
                <a:cs typeface="Exo"/>
                <a:sym typeface="Exo"/>
              </a:rPr>
              <a:t>C</a:t>
            </a:r>
            <a:endParaRPr b="1" i="0" sz="1400" u="none" cap="none" strike="noStrike">
              <a:solidFill>
                <a:srgbClr val="000000"/>
              </a:solidFill>
              <a:latin typeface="Exo"/>
              <a:ea typeface="Exo"/>
              <a:cs typeface="Exo"/>
              <a:sym typeface="Exo"/>
            </a:endParaRPr>
          </a:p>
        </p:txBody>
      </p:sp>
      <p:sp>
        <p:nvSpPr>
          <p:cNvPr id="495" name="Google Shape;495;p19"/>
          <p:cNvSpPr/>
          <p:nvPr/>
        </p:nvSpPr>
        <p:spPr>
          <a:xfrm>
            <a:off x="5821775" y="4054300"/>
            <a:ext cx="321600" cy="269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Exo"/>
                <a:ea typeface="Exo"/>
                <a:cs typeface="Exo"/>
                <a:sym typeface="Exo"/>
              </a:rPr>
              <a:t>A</a:t>
            </a:r>
            <a:endParaRPr b="1" i="0" sz="1400" u="none" cap="none" strike="noStrike">
              <a:solidFill>
                <a:srgbClr val="000000"/>
              </a:solidFill>
              <a:latin typeface="Exo"/>
              <a:ea typeface="Exo"/>
              <a:cs typeface="Exo"/>
              <a:sym typeface="Exo"/>
            </a:endParaRPr>
          </a:p>
        </p:txBody>
      </p:sp>
      <p:sp>
        <p:nvSpPr>
          <p:cNvPr id="496" name="Google Shape;496;p19"/>
          <p:cNvSpPr/>
          <p:nvPr/>
        </p:nvSpPr>
        <p:spPr>
          <a:xfrm>
            <a:off x="7891775" y="3580750"/>
            <a:ext cx="321600" cy="269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Exo"/>
                <a:ea typeface="Exo"/>
                <a:cs typeface="Exo"/>
                <a:sym typeface="Exo"/>
              </a:rPr>
              <a:t>B</a:t>
            </a:r>
            <a:endParaRPr b="1" i="0" sz="1400" u="none" cap="none" strike="noStrike">
              <a:solidFill>
                <a:srgbClr val="000000"/>
              </a:solidFill>
              <a:latin typeface="Exo"/>
              <a:ea typeface="Exo"/>
              <a:cs typeface="Exo"/>
              <a:sym typeface="Exo"/>
            </a:endParaRPr>
          </a:p>
        </p:txBody>
      </p:sp>
      <p:sp>
        <p:nvSpPr>
          <p:cNvPr id="497" name="Google Shape;497;p19"/>
          <p:cNvSpPr txBox="1"/>
          <p:nvPr/>
        </p:nvSpPr>
        <p:spPr>
          <a:xfrm>
            <a:off x="4705400" y="1236375"/>
            <a:ext cx="4138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50"/>
              <a:buFont typeface="Arial"/>
              <a:buNone/>
            </a:pPr>
            <a:r>
              <a:rPr b="0" i="0" lang="en" sz="1050" u="none" cap="none" strike="noStrike">
                <a:solidFill>
                  <a:schemeClr val="dk1"/>
                </a:solidFill>
                <a:latin typeface="Helvetica Neue"/>
                <a:ea typeface="Helvetica Neue"/>
                <a:cs typeface="Helvetica Neue"/>
                <a:sym typeface="Helvetica Neue"/>
              </a:rPr>
              <a:t>if</a:t>
            </a:r>
            <a:r>
              <a:rPr b="0" i="0" lang="en" sz="1050" u="none" cap="none" strike="noStrike">
                <a:solidFill>
                  <a:schemeClr val="dk1"/>
                </a:solidFill>
                <a:latin typeface="Fira Code"/>
                <a:ea typeface="Fira Code"/>
                <a:cs typeface="Fira Code"/>
                <a:sym typeface="Fira Code"/>
              </a:rPr>
              <a:t> </a:t>
            </a:r>
            <a:r>
              <a:rPr b="1" i="0" lang="en" sz="1050" u="none" cap="none" strike="noStrike">
                <a:solidFill>
                  <a:schemeClr val="dk1"/>
                </a:solidFill>
                <a:latin typeface="Fira Code"/>
                <a:ea typeface="Fira Code"/>
                <a:cs typeface="Fira Code"/>
                <a:sym typeface="Fira Code"/>
              </a:rPr>
              <a:t>AB x AP</a:t>
            </a:r>
            <a:r>
              <a:rPr b="0" i="0" lang="en" sz="1050" u="none" cap="none" strike="noStrike">
                <a:solidFill>
                  <a:schemeClr val="dk1"/>
                </a:solidFill>
                <a:latin typeface="Fira Code"/>
                <a:ea typeface="Fira Code"/>
                <a:cs typeface="Fira Code"/>
                <a:sym typeface="Fira Code"/>
              </a:rPr>
              <a:t>, </a:t>
            </a:r>
            <a:r>
              <a:rPr b="1" i="0" lang="en" sz="1050" u="none" cap="none" strike="noStrike">
                <a:solidFill>
                  <a:schemeClr val="dk1"/>
                </a:solidFill>
                <a:latin typeface="Fira Code"/>
                <a:ea typeface="Fira Code"/>
                <a:cs typeface="Fira Code"/>
                <a:sym typeface="Fira Code"/>
              </a:rPr>
              <a:t>BC x BP</a:t>
            </a:r>
            <a:r>
              <a:rPr b="0" i="0" lang="en" sz="1050" u="none" cap="none" strike="noStrike">
                <a:solidFill>
                  <a:schemeClr val="dk1"/>
                </a:solidFill>
                <a:latin typeface="Fira Code"/>
                <a:ea typeface="Fira Code"/>
                <a:cs typeface="Fira Code"/>
                <a:sym typeface="Fira Code"/>
              </a:rPr>
              <a:t>, </a:t>
            </a:r>
            <a:r>
              <a:rPr b="0" i="0" lang="en" sz="1050" u="none" cap="none" strike="noStrike">
                <a:solidFill>
                  <a:schemeClr val="dk1"/>
                </a:solidFill>
                <a:latin typeface="Helvetica Neue"/>
                <a:ea typeface="Helvetica Neue"/>
                <a:cs typeface="Helvetica Neue"/>
                <a:sym typeface="Helvetica Neue"/>
              </a:rPr>
              <a:t>and</a:t>
            </a:r>
            <a:r>
              <a:rPr b="1" i="0" lang="en" sz="1050" u="none" cap="none" strike="noStrike">
                <a:solidFill>
                  <a:schemeClr val="dk1"/>
                </a:solidFill>
                <a:latin typeface="Fira Code"/>
                <a:ea typeface="Fira Code"/>
                <a:cs typeface="Fira Code"/>
                <a:sym typeface="Fira Code"/>
              </a:rPr>
              <a:t> CA x CP</a:t>
            </a:r>
            <a:r>
              <a:rPr b="0" i="0" lang="en" sz="1050" u="none" cap="none" strike="noStrike">
                <a:solidFill>
                  <a:schemeClr val="dk1"/>
                </a:solidFill>
                <a:latin typeface="Fira Code"/>
                <a:ea typeface="Fira Code"/>
                <a:cs typeface="Fira Code"/>
                <a:sym typeface="Fira Code"/>
              </a:rPr>
              <a:t> </a:t>
            </a:r>
            <a:r>
              <a:rPr b="0" i="0" lang="en" sz="1050" u="none" cap="none" strike="noStrike">
                <a:solidFill>
                  <a:schemeClr val="dk1"/>
                </a:solidFill>
                <a:latin typeface="Helvetica Neue"/>
                <a:ea typeface="Helvetica Neue"/>
                <a:cs typeface="Helvetica Neue"/>
                <a:sym typeface="Helvetica Neue"/>
              </a:rPr>
              <a:t>have the same sign,</a:t>
            </a:r>
            <a:endParaRPr b="0" i="0" sz="105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050"/>
              <a:buFont typeface="Arial"/>
              <a:buNone/>
            </a:pPr>
            <a:r>
              <a:rPr b="0" i="0" lang="en" sz="1050" u="none" cap="none" strike="noStrike">
                <a:solidFill>
                  <a:schemeClr val="dk1"/>
                </a:solidFill>
                <a:latin typeface="Fira Code"/>
                <a:ea typeface="Fira Code"/>
                <a:cs typeface="Fira Code"/>
                <a:sym typeface="Fira Code"/>
              </a:rPr>
              <a:t>P </a:t>
            </a:r>
            <a:r>
              <a:rPr b="0" i="0" lang="en" sz="1050" u="none" cap="none" strike="noStrike">
                <a:solidFill>
                  <a:schemeClr val="dk1"/>
                </a:solidFill>
                <a:latin typeface="Helvetica Neue"/>
                <a:ea typeface="Helvetica Neue"/>
                <a:cs typeface="Helvetica Neue"/>
                <a:sym typeface="Helvetica Neue"/>
              </a:rPr>
              <a:t>is inside triangle</a:t>
            </a:r>
            <a:r>
              <a:rPr b="0" i="0" lang="en" sz="1050" u="none" cap="none" strike="noStrike">
                <a:solidFill>
                  <a:schemeClr val="dk1"/>
                </a:solidFill>
                <a:latin typeface="Fira Code"/>
                <a:ea typeface="Fira Code"/>
                <a:cs typeface="Fira Code"/>
                <a:sym typeface="Fira Code"/>
              </a:rPr>
              <a:t> ABC</a:t>
            </a:r>
            <a:endParaRPr b="0" i="0" sz="1050" u="none" cap="none" strike="noStrike">
              <a:solidFill>
                <a:schemeClr val="dk1"/>
              </a:solidFill>
              <a:latin typeface="Fira Code"/>
              <a:ea typeface="Fira Code"/>
              <a:cs typeface="Fira Code"/>
              <a:sym typeface="Fira Code"/>
            </a:endParaRPr>
          </a:p>
        </p:txBody>
      </p:sp>
      <p:cxnSp>
        <p:nvCxnSpPr>
          <p:cNvPr id="498" name="Google Shape;498;p19"/>
          <p:cNvCxnSpPr>
            <a:endCxn id="493" idx="6"/>
          </p:cNvCxnSpPr>
          <p:nvPr/>
        </p:nvCxnSpPr>
        <p:spPr>
          <a:xfrm rot="10800000">
            <a:off x="6972375" y="3423800"/>
            <a:ext cx="867000" cy="171900"/>
          </a:xfrm>
          <a:prstGeom prst="straightConnector1">
            <a:avLst/>
          </a:prstGeom>
          <a:noFill/>
          <a:ln cap="flat" cmpd="sng" w="19050">
            <a:solidFill>
              <a:srgbClr val="000000"/>
            </a:solidFill>
            <a:prstDash val="solid"/>
            <a:round/>
            <a:headEnd len="sm" w="sm" type="none"/>
            <a:tailEnd len="med" w="med" type="triangle"/>
          </a:ln>
        </p:spPr>
      </p:cxnSp>
      <p:sp>
        <p:nvSpPr>
          <p:cNvPr id="499" name="Google Shape;499;p19"/>
          <p:cNvSpPr/>
          <p:nvPr/>
        </p:nvSpPr>
        <p:spPr>
          <a:xfrm>
            <a:off x="6919975" y="3162100"/>
            <a:ext cx="284100" cy="26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Exo"/>
                <a:ea typeface="Exo"/>
                <a:cs typeface="Exo"/>
                <a:sym typeface="Exo"/>
              </a:rPr>
              <a:t>P</a:t>
            </a:r>
            <a:endParaRPr b="1" i="0" sz="1400" u="none" cap="none" strike="noStrike">
              <a:solidFill>
                <a:srgbClr val="000000"/>
              </a:solidFill>
              <a:latin typeface="Exo"/>
              <a:ea typeface="Exo"/>
              <a:cs typeface="Exo"/>
              <a:sym typeface="Exo"/>
            </a:endParaRPr>
          </a:p>
        </p:txBody>
      </p:sp>
      <p:cxnSp>
        <p:nvCxnSpPr>
          <p:cNvPr id="500" name="Google Shape;500;p19"/>
          <p:cNvCxnSpPr>
            <a:endCxn id="493" idx="0"/>
          </p:cNvCxnSpPr>
          <p:nvPr/>
        </p:nvCxnSpPr>
        <p:spPr>
          <a:xfrm flipH="1">
            <a:off x="6912525" y="2324750"/>
            <a:ext cx="239100" cy="1039200"/>
          </a:xfrm>
          <a:prstGeom prst="straightConnector1">
            <a:avLst/>
          </a:prstGeom>
          <a:noFill/>
          <a:ln cap="flat" cmpd="sng" w="19050">
            <a:solidFill>
              <a:srgbClr val="000000"/>
            </a:solidFill>
            <a:prstDash val="solid"/>
            <a:round/>
            <a:headEnd len="sm" w="sm" type="none"/>
            <a:tailEnd len="med" w="med" type="triangle"/>
          </a:ln>
        </p:spPr>
      </p:cxnSp>
      <p:sp>
        <p:nvSpPr>
          <p:cNvPr id="501" name="Google Shape;501;p19"/>
          <p:cNvSpPr txBox="1"/>
          <p:nvPr>
            <p:ph idx="1" type="body"/>
          </p:nvPr>
        </p:nvSpPr>
        <p:spPr>
          <a:xfrm>
            <a:off x="528300" y="2032125"/>
            <a:ext cx="11814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latin typeface="Helvetica Neue"/>
                <a:ea typeface="Helvetica Neue"/>
                <a:cs typeface="Helvetica Neue"/>
                <a:sym typeface="Helvetica Neue"/>
              </a:rPr>
              <a:t>Implement:</a:t>
            </a:r>
            <a:endParaRPr sz="1500">
              <a:latin typeface="Helvetica Neue"/>
              <a:ea typeface="Helvetica Neue"/>
              <a:cs typeface="Helvetica Neue"/>
              <a:sym typeface="Helvetica Neue"/>
            </a:endParaRPr>
          </a:p>
        </p:txBody>
      </p:sp>
      <p:cxnSp>
        <p:nvCxnSpPr>
          <p:cNvPr id="502" name="Google Shape;502;p19"/>
          <p:cNvCxnSpPr/>
          <p:nvPr/>
        </p:nvCxnSpPr>
        <p:spPr>
          <a:xfrm>
            <a:off x="4584250" y="1226075"/>
            <a:ext cx="0" cy="34989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10dfc4b1976_7_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SVG Rasterizer </a:t>
            </a:r>
            <a:endParaRPr>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10dfc4b1976_8_2"/>
          <p:cNvSpPr txBox="1"/>
          <p:nvPr>
            <p:ph type="title"/>
          </p:nvPr>
        </p:nvSpPr>
        <p:spPr>
          <a:xfrm>
            <a:off x="311700" y="445025"/>
            <a:ext cx="7529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4: Anti-Aliasing Using </a:t>
            </a:r>
            <a:br>
              <a:rPr lang="en">
                <a:latin typeface="Exo"/>
                <a:ea typeface="Exo"/>
                <a:cs typeface="Exo"/>
                <a:sym typeface="Exo"/>
              </a:rPr>
            </a:br>
            <a:r>
              <a:rPr lang="en">
                <a:latin typeface="Exo"/>
                <a:ea typeface="Exo"/>
                <a:cs typeface="Exo"/>
                <a:sym typeface="Exo"/>
              </a:rPr>
              <a:t>		     Supersampling</a:t>
            </a:r>
            <a:endParaRPr>
              <a:latin typeface="Exo"/>
              <a:ea typeface="Exo"/>
              <a:cs typeface="Exo"/>
              <a:sym typeface="Exo"/>
            </a:endParaRPr>
          </a:p>
        </p:txBody>
      </p:sp>
      <p:pic>
        <p:nvPicPr>
          <p:cNvPr id="508" name="Google Shape;508;g10dfc4b1976_8_2"/>
          <p:cNvPicPr preferRelativeResize="0"/>
          <p:nvPr/>
        </p:nvPicPr>
        <p:blipFill>
          <a:blip r:embed="rId3">
            <a:alphaModFix/>
          </a:blip>
          <a:stretch>
            <a:fillRect/>
          </a:stretch>
        </p:blipFill>
        <p:spPr>
          <a:xfrm>
            <a:off x="1105150" y="1763675"/>
            <a:ext cx="6563875" cy="243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10dfc4b1976_8_20"/>
          <p:cNvSpPr txBox="1"/>
          <p:nvPr>
            <p:ph type="title"/>
          </p:nvPr>
        </p:nvSpPr>
        <p:spPr>
          <a:xfrm>
            <a:off x="311700" y="445025"/>
            <a:ext cx="7529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4: Anti-Aliasing Using </a:t>
            </a:r>
            <a:br>
              <a:rPr lang="en">
                <a:latin typeface="Exo"/>
                <a:ea typeface="Exo"/>
                <a:cs typeface="Exo"/>
                <a:sym typeface="Exo"/>
              </a:rPr>
            </a:br>
            <a:r>
              <a:rPr lang="en">
                <a:latin typeface="Exo"/>
                <a:ea typeface="Exo"/>
                <a:cs typeface="Exo"/>
                <a:sym typeface="Exo"/>
              </a:rPr>
              <a:t>		     Supersampling</a:t>
            </a:r>
            <a:endParaRPr>
              <a:latin typeface="Exo"/>
              <a:ea typeface="Exo"/>
              <a:cs typeface="Exo"/>
              <a:sym typeface="Exo"/>
            </a:endParaRPr>
          </a:p>
        </p:txBody>
      </p:sp>
      <p:pic>
        <p:nvPicPr>
          <p:cNvPr id="514" name="Google Shape;514;g10dfc4b1976_8_20"/>
          <p:cNvPicPr preferRelativeResize="0"/>
          <p:nvPr/>
        </p:nvPicPr>
        <p:blipFill>
          <a:blip r:embed="rId3">
            <a:alphaModFix/>
          </a:blip>
          <a:stretch>
            <a:fillRect/>
          </a:stretch>
        </p:blipFill>
        <p:spPr>
          <a:xfrm>
            <a:off x="1200625" y="1893825"/>
            <a:ext cx="6442426" cy="2280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g10dfc4b1976_8_33"/>
          <p:cNvPicPr preferRelativeResize="0"/>
          <p:nvPr/>
        </p:nvPicPr>
        <p:blipFill>
          <a:blip r:embed="rId3">
            <a:alphaModFix/>
          </a:blip>
          <a:stretch>
            <a:fillRect/>
          </a:stretch>
        </p:blipFill>
        <p:spPr>
          <a:xfrm>
            <a:off x="152400" y="747688"/>
            <a:ext cx="8839201" cy="3648114"/>
          </a:xfrm>
          <a:prstGeom prst="rect">
            <a:avLst/>
          </a:prstGeom>
          <a:noFill/>
          <a:ln>
            <a:noFill/>
          </a:ln>
        </p:spPr>
      </p:pic>
      <p:sp>
        <p:nvSpPr>
          <p:cNvPr id="520" name="Google Shape;520;g10dfc4b1976_8_33"/>
          <p:cNvSpPr txBox="1"/>
          <p:nvPr/>
        </p:nvSpPr>
        <p:spPr>
          <a:xfrm>
            <a:off x="233300" y="4643600"/>
            <a:ext cx="63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Work Sans"/>
                <a:ea typeface="Work Sans"/>
                <a:cs typeface="Work Sans"/>
                <a:sym typeface="Work Sans"/>
              </a:rPr>
              <a:t>Perhaps define an array called </a:t>
            </a:r>
            <a:r>
              <a:rPr lang="en">
                <a:latin typeface="Source Code Pro"/>
                <a:ea typeface="Source Code Pro"/>
                <a:cs typeface="Source Code Pro"/>
                <a:sym typeface="Source Code Pro"/>
              </a:rPr>
              <a:t>sample_buffer 👀</a:t>
            </a:r>
            <a:endParaRPr>
              <a:latin typeface="Source Code Pro"/>
              <a:ea typeface="Source Code Pro"/>
              <a:cs typeface="Source Code Pro"/>
              <a:sym typeface="Source Code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1"/>
          <p:cNvSpPr/>
          <p:nvPr/>
        </p:nvSpPr>
        <p:spPr>
          <a:xfrm>
            <a:off x="513700" y="2977325"/>
            <a:ext cx="4567800" cy="80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1"/>
          <p:cNvSpPr/>
          <p:nvPr/>
        </p:nvSpPr>
        <p:spPr>
          <a:xfrm>
            <a:off x="513700" y="2251488"/>
            <a:ext cx="4567800" cy="625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1"/>
          <p:cNvSpPr txBox="1"/>
          <p:nvPr>
            <p:ph type="title"/>
          </p:nvPr>
        </p:nvSpPr>
        <p:spPr>
          <a:xfrm>
            <a:off x="311700" y="445025"/>
            <a:ext cx="7529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4: Anti-Aliasing Using </a:t>
            </a:r>
            <a:br>
              <a:rPr lang="en">
                <a:latin typeface="Exo"/>
                <a:ea typeface="Exo"/>
                <a:cs typeface="Exo"/>
                <a:sym typeface="Exo"/>
              </a:rPr>
            </a:br>
            <a:r>
              <a:rPr lang="en">
                <a:latin typeface="Exo"/>
                <a:ea typeface="Exo"/>
                <a:cs typeface="Exo"/>
                <a:sym typeface="Exo"/>
              </a:rPr>
              <a:t>		     Supersampling</a:t>
            </a:r>
            <a:endParaRPr>
              <a:latin typeface="Exo"/>
              <a:ea typeface="Exo"/>
              <a:cs typeface="Exo"/>
              <a:sym typeface="Exo"/>
            </a:endParaRPr>
          </a:p>
        </p:txBody>
      </p:sp>
      <p:sp>
        <p:nvSpPr>
          <p:cNvPr id="528" name="Google Shape;528;p21"/>
          <p:cNvSpPr txBox="1"/>
          <p:nvPr>
            <p:ph idx="1" type="body"/>
          </p:nvPr>
        </p:nvSpPr>
        <p:spPr>
          <a:xfrm>
            <a:off x="416250" y="1708525"/>
            <a:ext cx="4802100" cy="43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400">
                <a:latin typeface="Helvetica Neue"/>
                <a:ea typeface="Helvetica Neue"/>
                <a:cs typeface="Helvetica Neue"/>
                <a:sym typeface="Helvetica Neue"/>
              </a:rPr>
              <a:t>Modify the following functions to support supersampling:</a:t>
            </a:r>
            <a:endParaRPr sz="1400">
              <a:latin typeface="Helvetica Neue"/>
              <a:ea typeface="Helvetica Neue"/>
              <a:cs typeface="Helvetica Neue"/>
              <a:sym typeface="Helvetica Neue"/>
            </a:endParaRPr>
          </a:p>
        </p:txBody>
      </p:sp>
      <p:sp>
        <p:nvSpPr>
          <p:cNvPr id="529" name="Google Shape;529;p21"/>
          <p:cNvSpPr txBox="1"/>
          <p:nvPr/>
        </p:nvSpPr>
        <p:spPr>
          <a:xfrm>
            <a:off x="994700" y="2308563"/>
            <a:ext cx="4009500" cy="40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Code"/>
                <a:ea typeface="Fira Code"/>
                <a:cs typeface="Fira Code"/>
                <a:sym typeface="Fira Code"/>
              </a:rPr>
              <a:t>void </a:t>
            </a:r>
            <a:r>
              <a:rPr b="1" i="0" lang="en" sz="1100" u="none" cap="none" strike="noStrike">
                <a:solidFill>
                  <a:srgbClr val="000000"/>
                </a:solidFill>
                <a:latin typeface="Fira Code"/>
                <a:ea typeface="Fira Code"/>
                <a:cs typeface="Fira Code"/>
                <a:sym typeface="Fira Code"/>
              </a:rPr>
              <a:t>set_sample_rate</a:t>
            </a:r>
            <a:r>
              <a:rPr b="0" i="0" lang="en" sz="1100" u="none" cap="none" strike="noStrike">
                <a:solidFill>
                  <a:srgbClr val="000000"/>
                </a:solidFill>
                <a:latin typeface="Fira Code"/>
                <a:ea typeface="Fira Code"/>
                <a:cs typeface="Fira Code"/>
                <a:sym typeface="Fira Code"/>
              </a:rPr>
              <a:t>(size_t sample_rate);</a:t>
            </a:r>
            <a:endParaRPr b="0" i="0" sz="1100" u="none" cap="none" strike="noStrike">
              <a:solidFill>
                <a:srgbClr val="000000"/>
              </a:solidFill>
              <a:latin typeface="Fira Code"/>
              <a:ea typeface="Fira Code"/>
              <a:cs typeface="Fira Code"/>
              <a:sym typeface="Fira Code"/>
            </a:endParaRPr>
          </a:p>
        </p:txBody>
      </p:sp>
      <p:sp>
        <p:nvSpPr>
          <p:cNvPr id="530" name="Google Shape;530;p21"/>
          <p:cNvSpPr txBox="1"/>
          <p:nvPr/>
        </p:nvSpPr>
        <p:spPr>
          <a:xfrm>
            <a:off x="503025" y="3037000"/>
            <a:ext cx="4567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Code"/>
                <a:ea typeface="Fira Code"/>
                <a:cs typeface="Fira Code"/>
                <a:sym typeface="Fira Code"/>
              </a:rPr>
              <a:t>void </a:t>
            </a:r>
            <a:r>
              <a:rPr b="1" i="0" lang="en" sz="1100" u="none" cap="none" strike="noStrike">
                <a:solidFill>
                  <a:srgbClr val="000000"/>
                </a:solidFill>
                <a:latin typeface="Fira Code"/>
                <a:ea typeface="Fira Code"/>
                <a:cs typeface="Fira Code"/>
                <a:sym typeface="Fira Code"/>
              </a:rPr>
              <a:t>set_render_target</a:t>
            </a:r>
            <a:r>
              <a:rPr b="0" i="0" lang="en" sz="1100" u="none" cap="none" strike="noStrike">
                <a:solidFill>
                  <a:srgbClr val="000000"/>
                </a:solidFill>
                <a:latin typeface="Fira Code"/>
                <a:ea typeface="Fira Code"/>
                <a:cs typeface="Fira Code"/>
                <a:sym typeface="Fira Code"/>
              </a:rPr>
              <a:t>(unsigned char* render_target, size_t width, size_t height);</a:t>
            </a:r>
            <a:endParaRPr b="0" i="0" sz="1100" u="none" cap="none" strike="noStrike">
              <a:solidFill>
                <a:srgbClr val="000000"/>
              </a:solidFill>
              <a:latin typeface="Fira Code"/>
              <a:ea typeface="Fira Code"/>
              <a:cs typeface="Fira Code"/>
              <a:sym typeface="Fira Code"/>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Fira Code"/>
              <a:ea typeface="Fira Code"/>
              <a:cs typeface="Fira Code"/>
              <a:sym typeface="Fira Code"/>
            </a:endParaRPr>
          </a:p>
        </p:txBody>
      </p:sp>
      <p:sp>
        <p:nvSpPr>
          <p:cNvPr id="531" name="Google Shape;531;p21"/>
          <p:cNvSpPr txBox="1"/>
          <p:nvPr/>
        </p:nvSpPr>
        <p:spPr>
          <a:xfrm>
            <a:off x="1784175" y="3962838"/>
            <a:ext cx="1973700" cy="40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Code"/>
                <a:ea typeface="Fira Code"/>
                <a:cs typeface="Fira Code"/>
                <a:sym typeface="Fira Code"/>
              </a:rPr>
              <a:t>void </a:t>
            </a:r>
            <a:r>
              <a:rPr b="1" i="0" lang="en" sz="1100" u="none" cap="none" strike="noStrike">
                <a:solidFill>
                  <a:srgbClr val="000000"/>
                </a:solidFill>
                <a:latin typeface="Fira Code"/>
                <a:ea typeface="Fira Code"/>
                <a:cs typeface="Fira Code"/>
                <a:sym typeface="Fira Code"/>
              </a:rPr>
              <a:t>resolve</a:t>
            </a:r>
            <a:r>
              <a:rPr b="0" i="0" lang="en" sz="1100" u="none" cap="none" strike="noStrike">
                <a:solidFill>
                  <a:srgbClr val="000000"/>
                </a:solidFill>
                <a:latin typeface="Fira Code"/>
                <a:ea typeface="Fira Code"/>
                <a:cs typeface="Fira Code"/>
                <a:sym typeface="Fira Code"/>
              </a:rPr>
              <a:t>(void);</a:t>
            </a:r>
            <a:endParaRPr b="0" i="0" sz="1100" u="none" cap="none" strike="noStrike">
              <a:solidFill>
                <a:srgbClr val="000000"/>
              </a:solidFill>
              <a:latin typeface="Fira Code"/>
              <a:ea typeface="Fira Code"/>
              <a:cs typeface="Fira Code"/>
              <a:sym typeface="Fira Code"/>
            </a:endParaRPr>
          </a:p>
        </p:txBody>
      </p:sp>
      <p:sp>
        <p:nvSpPr>
          <p:cNvPr id="532" name="Google Shape;532;p21"/>
          <p:cNvSpPr txBox="1"/>
          <p:nvPr>
            <p:ph idx="1" type="body"/>
          </p:nvPr>
        </p:nvSpPr>
        <p:spPr>
          <a:xfrm>
            <a:off x="1360725" y="2524338"/>
            <a:ext cx="2526600" cy="40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000">
                <a:solidFill>
                  <a:srgbClr val="434343"/>
                </a:solidFill>
                <a:latin typeface="Helvetica Neue"/>
                <a:ea typeface="Helvetica Neue"/>
                <a:cs typeface="Helvetica Neue"/>
                <a:sym typeface="Helvetica Neue"/>
              </a:rPr>
              <a:t>TODO: Resize the sample_buffer</a:t>
            </a:r>
            <a:endParaRPr sz="1000">
              <a:solidFill>
                <a:srgbClr val="434343"/>
              </a:solidFill>
              <a:latin typeface="Helvetica Neue"/>
              <a:ea typeface="Helvetica Neue"/>
              <a:cs typeface="Helvetica Neue"/>
              <a:sym typeface="Helvetica Neue"/>
            </a:endParaRPr>
          </a:p>
        </p:txBody>
      </p:sp>
      <p:sp>
        <p:nvSpPr>
          <p:cNvPr id="533" name="Google Shape;533;p21"/>
          <p:cNvSpPr txBox="1"/>
          <p:nvPr>
            <p:ph idx="1" type="body"/>
          </p:nvPr>
        </p:nvSpPr>
        <p:spPr>
          <a:xfrm>
            <a:off x="513700" y="4176471"/>
            <a:ext cx="4872000" cy="3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000">
                <a:latin typeface="Helvetica Neue"/>
                <a:ea typeface="Helvetica Neue"/>
                <a:cs typeface="Helvetica Neue"/>
                <a:sym typeface="Helvetica Neue"/>
              </a:rPr>
              <a:t>Downsample from </a:t>
            </a:r>
            <a:r>
              <a:rPr b="1" lang="en" sz="1000">
                <a:latin typeface="Fira Code"/>
                <a:ea typeface="Fira Code"/>
                <a:cs typeface="Fira Code"/>
                <a:sym typeface="Fira Code"/>
              </a:rPr>
              <a:t>sample_buffer</a:t>
            </a:r>
            <a:r>
              <a:rPr lang="en" sz="1000">
                <a:latin typeface="Fira Code"/>
                <a:ea typeface="Fira Code"/>
                <a:cs typeface="Fira Code"/>
                <a:sym typeface="Fira Code"/>
              </a:rPr>
              <a:t> </a:t>
            </a:r>
            <a:r>
              <a:rPr lang="en" sz="1000">
                <a:latin typeface="Helvetica Neue"/>
                <a:ea typeface="Helvetica Neue"/>
                <a:cs typeface="Helvetica Neue"/>
                <a:sym typeface="Helvetica Neue"/>
              </a:rPr>
              <a:t>into </a:t>
            </a:r>
            <a:r>
              <a:rPr b="1" lang="en" sz="1000">
                <a:latin typeface="Fira Code"/>
                <a:ea typeface="Fira Code"/>
                <a:cs typeface="Fira Code"/>
                <a:sym typeface="Fira Code"/>
              </a:rPr>
              <a:t>render_target</a:t>
            </a:r>
            <a:r>
              <a:rPr lang="en" sz="1000">
                <a:latin typeface="Helvetica Neue"/>
                <a:ea typeface="Helvetica Neue"/>
                <a:cs typeface="Helvetica Neue"/>
                <a:sym typeface="Helvetica Neue"/>
              </a:rPr>
              <a:t> using a box filter</a:t>
            </a:r>
            <a:endParaRPr sz="1000">
              <a:latin typeface="Helvetica Neue"/>
              <a:ea typeface="Helvetica Neue"/>
              <a:cs typeface="Helvetica Neue"/>
              <a:sym typeface="Helvetica Neue"/>
            </a:endParaRPr>
          </a:p>
        </p:txBody>
      </p:sp>
      <p:sp>
        <p:nvSpPr>
          <p:cNvPr id="534" name="Google Shape;534;p21"/>
          <p:cNvSpPr/>
          <p:nvPr/>
        </p:nvSpPr>
        <p:spPr>
          <a:xfrm>
            <a:off x="513700" y="3890025"/>
            <a:ext cx="4567800" cy="70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5" name="Google Shape;535;p21"/>
          <p:cNvPicPr preferRelativeResize="0"/>
          <p:nvPr/>
        </p:nvPicPr>
        <p:blipFill rotWithShape="1">
          <a:blip r:embed="rId3">
            <a:alphaModFix/>
          </a:blip>
          <a:srcRect b="0" l="17794" r="18217" t="15117"/>
          <a:stretch/>
        </p:blipFill>
        <p:spPr>
          <a:xfrm>
            <a:off x="5210913" y="368824"/>
            <a:ext cx="2401374" cy="1195776"/>
          </a:xfrm>
          <a:prstGeom prst="rect">
            <a:avLst/>
          </a:prstGeom>
          <a:noFill/>
          <a:ln>
            <a:noFill/>
          </a:ln>
        </p:spPr>
      </p:pic>
      <p:sp>
        <p:nvSpPr>
          <p:cNvPr id="536" name="Google Shape;536;p21"/>
          <p:cNvSpPr txBox="1"/>
          <p:nvPr>
            <p:ph idx="1" type="body"/>
          </p:nvPr>
        </p:nvSpPr>
        <p:spPr>
          <a:xfrm>
            <a:off x="1387038" y="3447775"/>
            <a:ext cx="2526600" cy="40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000">
                <a:solidFill>
                  <a:srgbClr val="434343"/>
                </a:solidFill>
                <a:latin typeface="Helvetica Neue"/>
                <a:ea typeface="Helvetica Neue"/>
                <a:cs typeface="Helvetica Neue"/>
                <a:sym typeface="Helvetica Neue"/>
              </a:rPr>
              <a:t>TODO: Resize the sample_buffer</a:t>
            </a:r>
            <a:endParaRPr sz="1000">
              <a:solidFill>
                <a:srgbClr val="434343"/>
              </a:solidFill>
              <a:latin typeface="Helvetica Neue"/>
              <a:ea typeface="Helvetica Neue"/>
              <a:cs typeface="Helvetica Neue"/>
              <a:sym typeface="Helvetica Neue"/>
            </a:endParaRPr>
          </a:p>
        </p:txBody>
      </p:sp>
      <p:sp>
        <p:nvSpPr>
          <p:cNvPr id="537" name="Google Shape;537;p21"/>
          <p:cNvSpPr txBox="1"/>
          <p:nvPr/>
        </p:nvSpPr>
        <p:spPr>
          <a:xfrm>
            <a:off x="5937525" y="2139325"/>
            <a:ext cx="1543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elvetica Neue"/>
                <a:ea typeface="Helvetica Neue"/>
                <a:cs typeface="Helvetica Neue"/>
                <a:sym typeface="Helvetica Neue"/>
              </a:rPr>
              <a:t>Called whenever </a:t>
            </a:r>
            <a:br>
              <a:rPr b="0" i="0" lang="en" sz="1100" u="none" cap="none" strike="noStrike">
                <a:solidFill>
                  <a:srgbClr val="000000"/>
                </a:solidFill>
                <a:latin typeface="Helvetica Neue"/>
                <a:ea typeface="Helvetica Neue"/>
                <a:cs typeface="Helvetica Neue"/>
                <a:sym typeface="Helvetica Neue"/>
              </a:rPr>
            </a:br>
            <a:r>
              <a:rPr b="0" i="0" lang="en" sz="1100" u="none" cap="none" strike="noStrike">
                <a:solidFill>
                  <a:srgbClr val="000000"/>
                </a:solidFill>
                <a:latin typeface="Helvetica Neue"/>
                <a:ea typeface="Helvetica Neue"/>
                <a:cs typeface="Helvetica Neue"/>
                <a:sym typeface="Helvetica Neue"/>
              </a:rPr>
              <a:t>user presses - or =</a:t>
            </a:r>
            <a:endParaRPr b="0" i="0" sz="1100" u="none" cap="none" strike="noStrike">
              <a:solidFill>
                <a:srgbClr val="000000"/>
              </a:solidFill>
              <a:latin typeface="Helvetica Neue"/>
              <a:ea typeface="Helvetica Neue"/>
              <a:cs typeface="Helvetica Neue"/>
              <a:sym typeface="Helvetica Neue"/>
            </a:endParaRPr>
          </a:p>
        </p:txBody>
      </p:sp>
      <p:cxnSp>
        <p:nvCxnSpPr>
          <p:cNvPr id="538" name="Google Shape;538;p21"/>
          <p:cNvCxnSpPr>
            <a:stCxn id="537" idx="1"/>
            <a:endCxn id="526" idx="3"/>
          </p:cNvCxnSpPr>
          <p:nvPr/>
        </p:nvCxnSpPr>
        <p:spPr>
          <a:xfrm flipH="1">
            <a:off x="5081625" y="2425675"/>
            <a:ext cx="855900" cy="138600"/>
          </a:xfrm>
          <a:prstGeom prst="curvedConnector3">
            <a:avLst>
              <a:gd fmla="val 50007" name="adj1"/>
            </a:avLst>
          </a:prstGeom>
          <a:noFill/>
          <a:ln cap="flat" cmpd="sng" w="19050">
            <a:solidFill>
              <a:srgbClr val="FF0000"/>
            </a:solidFill>
            <a:prstDash val="solid"/>
            <a:round/>
            <a:headEnd len="sm" w="sm" type="none"/>
            <a:tailEnd len="med" w="med" type="triangle"/>
          </a:ln>
        </p:spPr>
      </p:cxnSp>
      <p:sp>
        <p:nvSpPr>
          <p:cNvPr id="539" name="Google Shape;539;p21"/>
          <p:cNvSpPr txBox="1"/>
          <p:nvPr/>
        </p:nvSpPr>
        <p:spPr>
          <a:xfrm>
            <a:off x="5937525" y="2924850"/>
            <a:ext cx="2152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elvetica Neue"/>
                <a:ea typeface="Helvetica Neue"/>
                <a:cs typeface="Helvetica Neue"/>
                <a:sym typeface="Helvetica Neue"/>
              </a:rPr>
              <a:t>Called whenever user resizes application window</a:t>
            </a:r>
            <a:endParaRPr b="0" i="0" sz="1100" u="none" cap="none" strike="noStrike">
              <a:solidFill>
                <a:srgbClr val="000000"/>
              </a:solidFill>
              <a:latin typeface="Helvetica Neue"/>
              <a:ea typeface="Helvetica Neue"/>
              <a:cs typeface="Helvetica Neue"/>
              <a:sym typeface="Helvetica Neue"/>
            </a:endParaRPr>
          </a:p>
        </p:txBody>
      </p:sp>
      <p:cxnSp>
        <p:nvCxnSpPr>
          <p:cNvPr id="540" name="Google Shape;540;p21"/>
          <p:cNvCxnSpPr>
            <a:stCxn id="539" idx="1"/>
            <a:endCxn id="530" idx="3"/>
          </p:cNvCxnSpPr>
          <p:nvPr/>
        </p:nvCxnSpPr>
        <p:spPr>
          <a:xfrm flipH="1">
            <a:off x="5070825" y="3211200"/>
            <a:ext cx="866700" cy="112200"/>
          </a:xfrm>
          <a:prstGeom prst="curvedConnector3">
            <a:avLst>
              <a:gd fmla="val 50000" name="adj1"/>
            </a:avLst>
          </a:prstGeom>
          <a:noFill/>
          <a:ln cap="flat" cmpd="sng" w="19050">
            <a:solidFill>
              <a:srgbClr val="FF0000"/>
            </a:solidFill>
            <a:prstDash val="solid"/>
            <a:round/>
            <a:headEnd len="sm" w="sm"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2"/>
          <p:cNvSpPr/>
          <p:nvPr/>
        </p:nvSpPr>
        <p:spPr>
          <a:xfrm>
            <a:off x="412700" y="1350640"/>
            <a:ext cx="4277700" cy="22647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2"/>
          <p:cNvSpPr txBox="1"/>
          <p:nvPr>
            <p:ph type="title"/>
          </p:nvPr>
        </p:nvSpPr>
        <p:spPr>
          <a:xfrm>
            <a:off x="311700" y="445025"/>
            <a:ext cx="8133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5a: Implementing Modeling Transforms</a:t>
            </a:r>
            <a:endParaRPr>
              <a:latin typeface="Exo"/>
              <a:ea typeface="Exo"/>
              <a:cs typeface="Exo"/>
              <a:sym typeface="Exo"/>
            </a:endParaRPr>
          </a:p>
        </p:txBody>
      </p:sp>
      <p:sp>
        <p:nvSpPr>
          <p:cNvPr id="547" name="Google Shape;547;p22"/>
          <p:cNvSpPr/>
          <p:nvPr/>
        </p:nvSpPr>
        <p:spPr>
          <a:xfrm>
            <a:off x="2551555" y="1417742"/>
            <a:ext cx="570600" cy="57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2"/>
          <p:cNvSpPr/>
          <p:nvPr/>
        </p:nvSpPr>
        <p:spPr>
          <a:xfrm>
            <a:off x="2601887" y="1870688"/>
            <a:ext cx="964800" cy="17448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2"/>
          <p:cNvSpPr/>
          <p:nvPr/>
        </p:nvSpPr>
        <p:spPr>
          <a:xfrm>
            <a:off x="3381947" y="1778420"/>
            <a:ext cx="1073603" cy="243240"/>
          </a:xfrm>
          <a:custGeom>
            <a:rect b="b" l="l" r="r" t="t"/>
            <a:pathLst>
              <a:path extrusionOk="0" h="11676" w="51535">
                <a:moveTo>
                  <a:pt x="0" y="11676"/>
                </a:moveTo>
                <a:cubicBezTo>
                  <a:pt x="10470" y="4062"/>
                  <a:pt x="24095" y="0"/>
                  <a:pt x="37041" y="0"/>
                </a:cubicBezTo>
                <a:cubicBezTo>
                  <a:pt x="42328" y="0"/>
                  <a:pt x="50253" y="1313"/>
                  <a:pt x="51535" y="6442"/>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2"/>
          <p:cNvSpPr/>
          <p:nvPr/>
        </p:nvSpPr>
        <p:spPr>
          <a:xfrm>
            <a:off x="2526389" y="2055225"/>
            <a:ext cx="847233" cy="624953"/>
          </a:xfrm>
          <a:custGeom>
            <a:rect b="b" l="l" r="r" t="t"/>
            <a:pathLst>
              <a:path extrusionOk="0" h="36638" w="59185">
                <a:moveTo>
                  <a:pt x="59185" y="0"/>
                </a:moveTo>
                <a:cubicBezTo>
                  <a:pt x="46040" y="19120"/>
                  <a:pt x="23061" y="34079"/>
                  <a:pt x="0" y="36638"/>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2"/>
          <p:cNvSpPr/>
          <p:nvPr/>
        </p:nvSpPr>
        <p:spPr>
          <a:xfrm>
            <a:off x="2836734" y="2751393"/>
            <a:ext cx="729742" cy="704576"/>
          </a:xfrm>
          <a:custGeom>
            <a:rect b="b" l="l" r="r" t="t"/>
            <a:pathLst>
              <a:path extrusionOk="0" h="33821" w="35029">
                <a:moveTo>
                  <a:pt x="35029" y="0"/>
                </a:moveTo>
                <a:cubicBezTo>
                  <a:pt x="27341" y="0"/>
                  <a:pt x="19369" y="2314"/>
                  <a:pt x="12884" y="6442"/>
                </a:cubicBezTo>
                <a:cubicBezTo>
                  <a:pt x="4375" y="11858"/>
                  <a:pt x="0" y="23735"/>
                  <a:pt x="0" y="33821"/>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2"/>
          <p:cNvSpPr/>
          <p:nvPr/>
        </p:nvSpPr>
        <p:spPr>
          <a:xfrm>
            <a:off x="3574858" y="2751393"/>
            <a:ext cx="847154" cy="703451"/>
          </a:xfrm>
          <a:custGeom>
            <a:rect b="b" l="l" r="r" t="t"/>
            <a:pathLst>
              <a:path extrusionOk="0" h="33767" w="40665">
                <a:moveTo>
                  <a:pt x="0" y="0"/>
                </a:moveTo>
                <a:cubicBezTo>
                  <a:pt x="0" y="9896"/>
                  <a:pt x="1983" y="22689"/>
                  <a:pt x="10468" y="27781"/>
                </a:cubicBezTo>
                <a:cubicBezTo>
                  <a:pt x="19161" y="32998"/>
                  <a:pt x="31600" y="35943"/>
                  <a:pt x="40665" y="31405"/>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2"/>
          <p:cNvSpPr/>
          <p:nvPr/>
        </p:nvSpPr>
        <p:spPr>
          <a:xfrm>
            <a:off x="538509" y="2877223"/>
            <a:ext cx="570600" cy="57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2"/>
          <p:cNvSpPr/>
          <p:nvPr/>
        </p:nvSpPr>
        <p:spPr>
          <a:xfrm>
            <a:off x="891978" y="3019802"/>
            <a:ext cx="74400" cy="74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2"/>
          <p:cNvSpPr/>
          <p:nvPr/>
        </p:nvSpPr>
        <p:spPr>
          <a:xfrm>
            <a:off x="994683" y="3019802"/>
            <a:ext cx="74400" cy="74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2"/>
          <p:cNvSpPr/>
          <p:nvPr/>
        </p:nvSpPr>
        <p:spPr>
          <a:xfrm>
            <a:off x="943330" y="3122507"/>
            <a:ext cx="74400" cy="744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7" name="Google Shape;557;p22"/>
          <p:cNvCxnSpPr/>
          <p:nvPr/>
        </p:nvCxnSpPr>
        <p:spPr>
          <a:xfrm rot="10800000">
            <a:off x="823525" y="3229515"/>
            <a:ext cx="1914300" cy="0"/>
          </a:xfrm>
          <a:prstGeom prst="straightConnector1">
            <a:avLst/>
          </a:prstGeom>
          <a:noFill/>
          <a:ln cap="flat" cmpd="sng" w="9525">
            <a:solidFill>
              <a:schemeClr val="dk2"/>
            </a:solidFill>
            <a:prstDash val="solid"/>
            <a:round/>
            <a:headEnd len="sm" w="sm" type="none"/>
            <a:tailEnd len="med" w="med" type="triangle"/>
          </a:ln>
        </p:spPr>
      </p:cxnSp>
      <p:cxnSp>
        <p:nvCxnSpPr>
          <p:cNvPr id="558" name="Google Shape;558;p22"/>
          <p:cNvCxnSpPr/>
          <p:nvPr/>
        </p:nvCxnSpPr>
        <p:spPr>
          <a:xfrm rot="10800000">
            <a:off x="2727827" y="2358362"/>
            <a:ext cx="2784600" cy="0"/>
          </a:xfrm>
          <a:prstGeom prst="straightConnector1">
            <a:avLst/>
          </a:prstGeom>
          <a:noFill/>
          <a:ln cap="flat" cmpd="sng" w="9525">
            <a:solidFill>
              <a:schemeClr val="dk2"/>
            </a:solidFill>
            <a:prstDash val="solid"/>
            <a:round/>
            <a:headEnd len="sm" w="sm" type="none"/>
            <a:tailEnd len="med" w="med" type="triangle"/>
          </a:ln>
        </p:spPr>
      </p:cxnSp>
      <p:sp>
        <p:nvSpPr>
          <p:cNvPr id="559" name="Google Shape;559;p22"/>
          <p:cNvSpPr txBox="1"/>
          <p:nvPr/>
        </p:nvSpPr>
        <p:spPr>
          <a:xfrm>
            <a:off x="1796660" y="2960508"/>
            <a:ext cx="729600" cy="31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150px</a:t>
            </a:r>
            <a:endParaRPr b="0" i="0" sz="1100" u="none" cap="none" strike="noStrike">
              <a:solidFill>
                <a:srgbClr val="000000"/>
              </a:solidFill>
              <a:latin typeface="Arial"/>
              <a:ea typeface="Arial"/>
              <a:cs typeface="Arial"/>
              <a:sym typeface="Arial"/>
            </a:endParaRPr>
          </a:p>
        </p:txBody>
      </p:sp>
      <p:sp>
        <p:nvSpPr>
          <p:cNvPr id="560" name="Google Shape;560;p22"/>
          <p:cNvSpPr txBox="1"/>
          <p:nvPr/>
        </p:nvSpPr>
        <p:spPr>
          <a:xfrm>
            <a:off x="4328503" y="2101101"/>
            <a:ext cx="729600" cy="31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150px</a:t>
            </a:r>
            <a:endParaRPr b="0" i="0" sz="1100" u="none" cap="none" strike="noStrike">
              <a:solidFill>
                <a:srgbClr val="000000"/>
              </a:solidFill>
              <a:latin typeface="Arial"/>
              <a:ea typeface="Arial"/>
              <a:cs typeface="Arial"/>
              <a:sym typeface="Arial"/>
            </a:endParaRPr>
          </a:p>
        </p:txBody>
      </p:sp>
      <p:sp>
        <p:nvSpPr>
          <p:cNvPr id="561" name="Google Shape;561;p22"/>
          <p:cNvSpPr/>
          <p:nvPr/>
        </p:nvSpPr>
        <p:spPr>
          <a:xfrm>
            <a:off x="479802" y="2793329"/>
            <a:ext cx="696300" cy="7044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2" name="Google Shape;562;p22"/>
          <p:cNvCxnSpPr/>
          <p:nvPr/>
        </p:nvCxnSpPr>
        <p:spPr>
          <a:xfrm rot="10800000">
            <a:off x="5495657" y="2021470"/>
            <a:ext cx="0" cy="344100"/>
          </a:xfrm>
          <a:prstGeom prst="straightConnector1">
            <a:avLst/>
          </a:prstGeom>
          <a:noFill/>
          <a:ln cap="flat" cmpd="sng" w="9525">
            <a:solidFill>
              <a:schemeClr val="dk2"/>
            </a:solidFill>
            <a:prstDash val="solid"/>
            <a:round/>
            <a:headEnd len="sm" w="sm" type="none"/>
            <a:tailEnd len="med" w="med" type="triangle"/>
          </a:ln>
        </p:spPr>
      </p:cxnSp>
      <p:cxnSp>
        <p:nvCxnSpPr>
          <p:cNvPr id="563" name="Google Shape;563;p22"/>
          <p:cNvCxnSpPr/>
          <p:nvPr/>
        </p:nvCxnSpPr>
        <p:spPr>
          <a:xfrm>
            <a:off x="5504032" y="2357175"/>
            <a:ext cx="226500" cy="125700"/>
          </a:xfrm>
          <a:prstGeom prst="straightConnector1">
            <a:avLst/>
          </a:prstGeom>
          <a:noFill/>
          <a:ln cap="flat" cmpd="sng" w="9525">
            <a:solidFill>
              <a:schemeClr val="dk2"/>
            </a:solidFill>
            <a:prstDash val="solid"/>
            <a:round/>
            <a:headEnd len="sm" w="sm" type="none"/>
            <a:tailEnd len="med" w="med" type="triangle"/>
          </a:ln>
        </p:spPr>
      </p:cxnSp>
      <p:sp>
        <p:nvSpPr>
          <p:cNvPr id="564" name="Google Shape;564;p22"/>
          <p:cNvSpPr txBox="1"/>
          <p:nvPr/>
        </p:nvSpPr>
        <p:spPr>
          <a:xfrm>
            <a:off x="6009400" y="2705500"/>
            <a:ext cx="2848500" cy="6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Child objects must recursively inherit transformations from their parents.</a:t>
            </a:r>
            <a:endParaRPr b="0" i="0" sz="1200" u="none" cap="none" strike="noStrike">
              <a:solidFill>
                <a:srgbClr val="000000"/>
              </a:solidFill>
              <a:latin typeface="Arial"/>
              <a:ea typeface="Arial"/>
              <a:cs typeface="Arial"/>
              <a:sym typeface="Arial"/>
            </a:endParaRPr>
          </a:p>
        </p:txBody>
      </p:sp>
      <p:sp>
        <p:nvSpPr>
          <p:cNvPr id="565" name="Google Shape;565;p22"/>
          <p:cNvSpPr txBox="1"/>
          <p:nvPr/>
        </p:nvSpPr>
        <p:spPr>
          <a:xfrm>
            <a:off x="5992825" y="1167850"/>
            <a:ext cx="2915100" cy="6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SVGs are hierarchies of drawable elements. Each node of the </a:t>
            </a:r>
            <a:r>
              <a:rPr b="0" i="0" lang="en" sz="1200" u="none" cap="none" strike="noStrike">
                <a:solidFill>
                  <a:schemeClr val="dk1"/>
                </a:solidFill>
                <a:latin typeface="Arial"/>
                <a:ea typeface="Arial"/>
                <a:cs typeface="Arial"/>
                <a:sym typeface="Arial"/>
              </a:rPr>
              <a:t>hierarchies</a:t>
            </a:r>
            <a:r>
              <a:rPr b="0" i="0" lang="en" sz="1200" u="none" cap="none" strike="noStrike">
                <a:solidFill>
                  <a:srgbClr val="000000"/>
                </a:solidFill>
                <a:latin typeface="Arial"/>
                <a:ea typeface="Arial"/>
                <a:cs typeface="Arial"/>
                <a:sym typeface="Arial"/>
              </a:rPr>
              <a:t> has its own transformation relative to its parent.</a:t>
            </a:r>
            <a:endParaRPr b="0" i="0" sz="1200" u="none" cap="none" strike="noStrike">
              <a:solidFill>
                <a:srgbClr val="000000"/>
              </a:solidFill>
              <a:latin typeface="Arial"/>
              <a:ea typeface="Arial"/>
              <a:cs typeface="Arial"/>
              <a:sym typeface="Arial"/>
            </a:endParaRPr>
          </a:p>
        </p:txBody>
      </p:sp>
      <p:sp>
        <p:nvSpPr>
          <p:cNvPr id="566" name="Google Shape;566;p22"/>
          <p:cNvSpPr txBox="1"/>
          <p:nvPr/>
        </p:nvSpPr>
        <p:spPr>
          <a:xfrm>
            <a:off x="6176450" y="2006900"/>
            <a:ext cx="2848500" cy="6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Bowling Group (Root/Parent)</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Bowler (Child)</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Bowling Ball (Child)</a:t>
            </a:r>
            <a:endParaRPr b="0" i="0" sz="1200" u="none" cap="none" strike="noStrike">
              <a:solidFill>
                <a:srgbClr val="000000"/>
              </a:solidFill>
              <a:latin typeface="Arial"/>
              <a:ea typeface="Arial"/>
              <a:cs typeface="Arial"/>
              <a:sym typeface="Arial"/>
            </a:endParaRPr>
          </a:p>
        </p:txBody>
      </p:sp>
      <p:cxnSp>
        <p:nvCxnSpPr>
          <p:cNvPr id="567" name="Google Shape;567;p22"/>
          <p:cNvCxnSpPr/>
          <p:nvPr/>
        </p:nvCxnSpPr>
        <p:spPr>
          <a:xfrm>
            <a:off x="2757975" y="2641615"/>
            <a:ext cx="721800" cy="0"/>
          </a:xfrm>
          <a:prstGeom prst="straightConnector1">
            <a:avLst/>
          </a:prstGeom>
          <a:noFill/>
          <a:ln cap="flat" cmpd="sng" w="9525">
            <a:solidFill>
              <a:schemeClr val="dk2"/>
            </a:solidFill>
            <a:prstDash val="solid"/>
            <a:round/>
            <a:headEnd len="sm" w="sm" type="none"/>
            <a:tailEnd len="med" w="med" type="triangle"/>
          </a:ln>
        </p:spPr>
      </p:cxnSp>
      <p:sp>
        <p:nvSpPr>
          <p:cNvPr id="568" name="Google Shape;568;p22"/>
          <p:cNvSpPr txBox="1"/>
          <p:nvPr/>
        </p:nvSpPr>
        <p:spPr>
          <a:xfrm>
            <a:off x="2906485" y="2395424"/>
            <a:ext cx="729600" cy="31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50px</a:t>
            </a:r>
            <a:endParaRPr b="0" i="0" sz="1100" u="none" cap="none" strike="noStrike">
              <a:solidFill>
                <a:srgbClr val="000000"/>
              </a:solidFill>
              <a:latin typeface="Arial"/>
              <a:ea typeface="Arial"/>
              <a:cs typeface="Arial"/>
              <a:sym typeface="Arial"/>
            </a:endParaRPr>
          </a:p>
        </p:txBody>
      </p:sp>
      <p:sp>
        <p:nvSpPr>
          <p:cNvPr id="569" name="Google Shape;569;p22"/>
          <p:cNvSpPr txBox="1"/>
          <p:nvPr/>
        </p:nvSpPr>
        <p:spPr>
          <a:xfrm>
            <a:off x="6009400" y="3144400"/>
            <a:ext cx="3015600" cy="6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Root node (highest in </a:t>
            </a:r>
            <a:r>
              <a:rPr b="0" i="0" lang="en" sz="1200" u="none" cap="none" strike="noStrike">
                <a:solidFill>
                  <a:schemeClr val="dk1"/>
                </a:solidFill>
                <a:latin typeface="Arial"/>
                <a:ea typeface="Arial"/>
                <a:cs typeface="Arial"/>
                <a:sym typeface="Arial"/>
              </a:rPr>
              <a:t>hierarchy) has a transformation relative to canvas space.</a:t>
            </a:r>
            <a:endParaRPr b="0" i="0" sz="1200" u="none" cap="none" strike="noStrike">
              <a:solidFill>
                <a:srgbClr val="000000"/>
              </a:solidFill>
              <a:latin typeface="Arial"/>
              <a:ea typeface="Arial"/>
              <a:cs typeface="Arial"/>
              <a:sym typeface="Arial"/>
            </a:endParaRPr>
          </a:p>
        </p:txBody>
      </p:sp>
      <p:sp>
        <p:nvSpPr>
          <p:cNvPr id="570" name="Google Shape;570;p22"/>
          <p:cNvSpPr txBox="1"/>
          <p:nvPr>
            <p:ph idx="1" type="body"/>
          </p:nvPr>
        </p:nvSpPr>
        <p:spPr>
          <a:xfrm>
            <a:off x="488900" y="4096600"/>
            <a:ext cx="4032900" cy="84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chemeClr val="dk1"/>
                </a:solidFill>
                <a:latin typeface="Fira Code"/>
                <a:ea typeface="Fira Code"/>
                <a:cs typeface="Fira Code"/>
                <a:sym typeface="Fira Code"/>
              </a:rPr>
              <a:t>void </a:t>
            </a:r>
            <a:r>
              <a:rPr b="1" lang="en" sz="1150">
                <a:solidFill>
                  <a:schemeClr val="dk1"/>
                </a:solidFill>
                <a:latin typeface="Fira Code"/>
                <a:ea typeface="Fira Code"/>
                <a:cs typeface="Fira Code"/>
                <a:sym typeface="Fira Code"/>
              </a:rPr>
              <a:t>draw_element</a:t>
            </a:r>
            <a:r>
              <a:rPr lang="en" sz="1150">
                <a:solidFill>
                  <a:schemeClr val="dk1"/>
                </a:solidFill>
                <a:latin typeface="Fira Code"/>
                <a:ea typeface="Fira Code"/>
                <a:cs typeface="Fira Code"/>
                <a:sym typeface="Fira Code"/>
              </a:rPr>
              <a:t>(SVGElement* element);</a:t>
            </a:r>
            <a:endParaRPr sz="1150">
              <a:solidFill>
                <a:schemeClr val="dk1"/>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p:txBody>
      </p:sp>
      <p:sp>
        <p:nvSpPr>
          <p:cNvPr id="571" name="Google Shape;571;p22"/>
          <p:cNvSpPr txBox="1"/>
          <p:nvPr>
            <p:ph idx="1" type="body"/>
          </p:nvPr>
        </p:nvSpPr>
        <p:spPr>
          <a:xfrm>
            <a:off x="488900" y="3786250"/>
            <a:ext cx="40329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latin typeface="Helvetica Neue"/>
                <a:ea typeface="Helvetica Neue"/>
                <a:cs typeface="Helvetica Neue"/>
                <a:sym typeface="Helvetica Neue"/>
              </a:rPr>
              <a:t>Modify </a:t>
            </a:r>
            <a:r>
              <a:rPr lang="en" sz="1100">
                <a:latin typeface="Helvetica Neue"/>
                <a:ea typeface="Helvetica Neue"/>
                <a:cs typeface="Helvetica Neue"/>
                <a:sym typeface="Helvetica Neue"/>
              </a:rPr>
              <a:t>(in a few lines of code)</a:t>
            </a:r>
            <a:r>
              <a:rPr lang="en" sz="1500">
                <a:latin typeface="Helvetica Neue"/>
                <a:ea typeface="Helvetica Neue"/>
                <a:cs typeface="Helvetica Neue"/>
                <a:sym typeface="Helvetica Neue"/>
              </a:rPr>
              <a:t>:</a:t>
            </a:r>
            <a:endParaRPr sz="1500">
              <a:latin typeface="Helvetica Neue"/>
              <a:ea typeface="Helvetica Neue"/>
              <a:cs typeface="Helvetica Neue"/>
              <a:sym typeface="Helvetica Neue"/>
            </a:endParaRPr>
          </a:p>
        </p:txBody>
      </p:sp>
      <p:sp>
        <p:nvSpPr>
          <p:cNvPr id="572" name="Google Shape;572;p22"/>
          <p:cNvSpPr txBox="1"/>
          <p:nvPr>
            <p:ph idx="1" type="body"/>
          </p:nvPr>
        </p:nvSpPr>
        <p:spPr>
          <a:xfrm>
            <a:off x="933563" y="4289650"/>
            <a:ext cx="40329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100">
                <a:latin typeface="Helvetica Neue"/>
                <a:ea typeface="Helvetica Neue"/>
                <a:cs typeface="Helvetica Neue"/>
                <a:sym typeface="Helvetica Neue"/>
              </a:rPr>
              <a:t>Where we now take into account the modeling transforms of each element and their parents.</a:t>
            </a:r>
            <a:endParaRPr sz="1000">
              <a:latin typeface="Helvetica Neue"/>
              <a:ea typeface="Helvetica Neue"/>
              <a:cs typeface="Helvetica Neue"/>
              <a:sym typeface="Helvetica Neue"/>
            </a:endParaRPr>
          </a:p>
        </p:txBody>
      </p:sp>
      <p:sp>
        <p:nvSpPr>
          <p:cNvPr id="573" name="Google Shape;573;p22"/>
          <p:cNvSpPr/>
          <p:nvPr/>
        </p:nvSpPr>
        <p:spPr>
          <a:xfrm>
            <a:off x="2428013" y="1416475"/>
            <a:ext cx="2198400" cy="21558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4" name="Google Shape;574;p22"/>
          <p:cNvPicPr preferRelativeResize="0"/>
          <p:nvPr/>
        </p:nvPicPr>
        <p:blipFill rotWithShape="1">
          <a:blip r:embed="rId3">
            <a:alphaModFix/>
          </a:blip>
          <a:srcRect b="17372" l="0" r="0" t="13493"/>
          <a:stretch/>
        </p:blipFill>
        <p:spPr>
          <a:xfrm>
            <a:off x="5512425" y="3712425"/>
            <a:ext cx="3322275" cy="1285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3"/>
          <p:cNvSpPr/>
          <p:nvPr/>
        </p:nvSpPr>
        <p:spPr>
          <a:xfrm>
            <a:off x="938922" y="3825825"/>
            <a:ext cx="580200" cy="302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3"/>
          <p:cNvSpPr/>
          <p:nvPr/>
        </p:nvSpPr>
        <p:spPr>
          <a:xfrm>
            <a:off x="1087072" y="1564875"/>
            <a:ext cx="744000" cy="302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3"/>
          <p:cNvSpPr/>
          <p:nvPr/>
        </p:nvSpPr>
        <p:spPr>
          <a:xfrm>
            <a:off x="1959847" y="1564182"/>
            <a:ext cx="744000" cy="302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3"/>
          <p:cNvSpPr/>
          <p:nvPr/>
        </p:nvSpPr>
        <p:spPr>
          <a:xfrm>
            <a:off x="2832622" y="1568506"/>
            <a:ext cx="744000" cy="302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3"/>
          <p:cNvSpPr txBox="1"/>
          <p:nvPr/>
        </p:nvSpPr>
        <p:spPr>
          <a:xfrm>
            <a:off x="1056872" y="1534675"/>
            <a:ext cx="2596800" cy="42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Code"/>
                <a:ea typeface="Fira Code"/>
                <a:cs typeface="Fira Code"/>
                <a:sym typeface="Fira Code"/>
              </a:rPr>
              <a:t>centerX   centerY    vspan</a:t>
            </a:r>
            <a:endParaRPr b="0" i="0" sz="1100" u="none" cap="none" strike="noStrike">
              <a:solidFill>
                <a:srgbClr val="000000"/>
              </a:solidFill>
              <a:latin typeface="Fira Code"/>
              <a:ea typeface="Fira Code"/>
              <a:cs typeface="Fira Code"/>
              <a:sym typeface="Fira Code"/>
            </a:endParaRPr>
          </a:p>
        </p:txBody>
      </p:sp>
      <p:sp>
        <p:nvSpPr>
          <p:cNvPr id="584" name="Google Shape;584;p23"/>
          <p:cNvSpPr txBox="1"/>
          <p:nvPr>
            <p:ph type="title"/>
          </p:nvPr>
        </p:nvSpPr>
        <p:spPr>
          <a:xfrm>
            <a:off x="311700" y="445025"/>
            <a:ext cx="8133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5b: Implementing Viewing Transforms</a:t>
            </a:r>
            <a:endParaRPr>
              <a:latin typeface="Exo"/>
              <a:ea typeface="Exo"/>
              <a:cs typeface="Exo"/>
              <a:sym typeface="Exo"/>
            </a:endParaRPr>
          </a:p>
        </p:txBody>
      </p:sp>
      <p:sp>
        <p:nvSpPr>
          <p:cNvPr id="585" name="Google Shape;585;p23"/>
          <p:cNvSpPr txBox="1"/>
          <p:nvPr/>
        </p:nvSpPr>
        <p:spPr>
          <a:xfrm>
            <a:off x="1069775" y="1182400"/>
            <a:ext cx="2463300" cy="42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The viewport is defined by:</a:t>
            </a:r>
            <a:endParaRPr b="0" i="0" sz="1400" u="none" cap="none" strike="noStrike">
              <a:solidFill>
                <a:srgbClr val="000000"/>
              </a:solidFill>
              <a:latin typeface="Helvetica Neue"/>
              <a:ea typeface="Helvetica Neue"/>
              <a:cs typeface="Helvetica Neue"/>
              <a:sym typeface="Helvetica Neue"/>
            </a:endParaRPr>
          </a:p>
        </p:txBody>
      </p:sp>
      <p:sp>
        <p:nvSpPr>
          <p:cNvPr id="586" name="Google Shape;586;p23"/>
          <p:cNvSpPr/>
          <p:nvPr/>
        </p:nvSpPr>
        <p:spPr>
          <a:xfrm>
            <a:off x="504247" y="2005959"/>
            <a:ext cx="3502800" cy="168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3"/>
          <p:cNvSpPr/>
          <p:nvPr/>
        </p:nvSpPr>
        <p:spPr>
          <a:xfrm>
            <a:off x="2228747" y="2760859"/>
            <a:ext cx="90600" cy="906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3"/>
          <p:cNvSpPr txBox="1"/>
          <p:nvPr/>
        </p:nvSpPr>
        <p:spPr>
          <a:xfrm>
            <a:off x="2253297" y="2499559"/>
            <a:ext cx="1485300" cy="42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(centerX, centerY)</a:t>
            </a:r>
            <a:endParaRPr b="0" i="0" sz="800" u="none" cap="none" strike="noStrike">
              <a:solidFill>
                <a:srgbClr val="000000"/>
              </a:solidFill>
              <a:latin typeface="Arial"/>
              <a:ea typeface="Arial"/>
              <a:cs typeface="Arial"/>
              <a:sym typeface="Arial"/>
            </a:endParaRPr>
          </a:p>
        </p:txBody>
      </p:sp>
      <p:cxnSp>
        <p:nvCxnSpPr>
          <p:cNvPr id="589" name="Google Shape;589;p23"/>
          <p:cNvCxnSpPr/>
          <p:nvPr/>
        </p:nvCxnSpPr>
        <p:spPr>
          <a:xfrm>
            <a:off x="2275778" y="2886159"/>
            <a:ext cx="0" cy="724500"/>
          </a:xfrm>
          <a:prstGeom prst="straightConnector1">
            <a:avLst/>
          </a:prstGeom>
          <a:noFill/>
          <a:ln cap="flat" cmpd="sng" w="9525">
            <a:solidFill>
              <a:schemeClr val="dk2"/>
            </a:solidFill>
            <a:prstDash val="solid"/>
            <a:round/>
            <a:headEnd len="sm" w="sm" type="none"/>
            <a:tailEnd len="med" w="med" type="triangle"/>
          </a:ln>
        </p:spPr>
      </p:cxnSp>
      <p:sp>
        <p:nvSpPr>
          <p:cNvPr id="590" name="Google Shape;590;p23"/>
          <p:cNvSpPr txBox="1"/>
          <p:nvPr/>
        </p:nvSpPr>
        <p:spPr>
          <a:xfrm>
            <a:off x="1693872" y="3010359"/>
            <a:ext cx="625500" cy="30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vspan</a:t>
            </a:r>
            <a:endParaRPr b="0" i="0" sz="1100" u="none" cap="none" strike="noStrike">
              <a:solidFill>
                <a:srgbClr val="000000"/>
              </a:solidFill>
              <a:latin typeface="Arial"/>
              <a:ea typeface="Arial"/>
              <a:cs typeface="Arial"/>
              <a:sym typeface="Arial"/>
            </a:endParaRPr>
          </a:p>
        </p:txBody>
      </p:sp>
      <p:sp>
        <p:nvSpPr>
          <p:cNvPr id="591" name="Google Shape;591;p23"/>
          <p:cNvSpPr txBox="1"/>
          <p:nvPr/>
        </p:nvSpPr>
        <p:spPr>
          <a:xfrm>
            <a:off x="913047" y="3776197"/>
            <a:ext cx="3098700" cy="42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hspan = aspectRatio * vspan</a:t>
            </a:r>
            <a:endParaRPr b="0" i="0" sz="1200" u="none" cap="none" strike="noStrike">
              <a:solidFill>
                <a:srgbClr val="000000"/>
              </a:solidFill>
              <a:latin typeface="Fira Code"/>
              <a:ea typeface="Fira Code"/>
              <a:cs typeface="Fira Code"/>
              <a:sym typeface="Fira Code"/>
            </a:endParaRPr>
          </a:p>
        </p:txBody>
      </p:sp>
      <p:sp>
        <p:nvSpPr>
          <p:cNvPr id="592" name="Google Shape;592;p23"/>
          <p:cNvSpPr txBox="1"/>
          <p:nvPr/>
        </p:nvSpPr>
        <p:spPr>
          <a:xfrm>
            <a:off x="856972" y="4204300"/>
            <a:ext cx="3502800" cy="42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Helvetica Neue"/>
                <a:ea typeface="Helvetica Neue"/>
                <a:cs typeface="Helvetica Neue"/>
                <a:sym typeface="Helvetica Neue"/>
              </a:rPr>
              <a:t>You are not given aspectRatio, nor do you need aspectRatio or hspan to solve this problem.</a:t>
            </a:r>
            <a:endParaRPr b="0" i="0" sz="900" u="none" cap="none" strike="noStrike">
              <a:solidFill>
                <a:srgbClr val="000000"/>
              </a:solidFill>
              <a:latin typeface="Helvetica Neue"/>
              <a:ea typeface="Helvetica Neue"/>
              <a:cs typeface="Helvetica Neue"/>
              <a:sym typeface="Helvetica Neue"/>
            </a:endParaRPr>
          </a:p>
        </p:txBody>
      </p:sp>
      <p:cxnSp>
        <p:nvCxnSpPr>
          <p:cNvPr id="593" name="Google Shape;593;p23"/>
          <p:cNvCxnSpPr/>
          <p:nvPr/>
        </p:nvCxnSpPr>
        <p:spPr>
          <a:xfrm>
            <a:off x="4581750" y="1219100"/>
            <a:ext cx="0" cy="3708000"/>
          </a:xfrm>
          <a:prstGeom prst="straightConnector1">
            <a:avLst/>
          </a:prstGeom>
          <a:noFill/>
          <a:ln cap="flat" cmpd="sng" w="9525">
            <a:solidFill>
              <a:schemeClr val="dk2"/>
            </a:solidFill>
            <a:prstDash val="solid"/>
            <a:round/>
            <a:headEnd len="sm" w="sm" type="none"/>
            <a:tailEnd len="sm" w="sm" type="none"/>
          </a:ln>
        </p:spPr>
      </p:cxnSp>
      <p:sp>
        <p:nvSpPr>
          <p:cNvPr id="594" name="Google Shape;594;p23"/>
          <p:cNvSpPr txBox="1"/>
          <p:nvPr>
            <p:ph idx="1" type="body"/>
          </p:nvPr>
        </p:nvSpPr>
        <p:spPr>
          <a:xfrm>
            <a:off x="4724725" y="1529450"/>
            <a:ext cx="4032900" cy="84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chemeClr val="dk1"/>
                </a:solidFill>
                <a:latin typeface="Fira Code"/>
                <a:ea typeface="Fira Code"/>
                <a:cs typeface="Fira Code"/>
                <a:sym typeface="Fira Code"/>
              </a:rPr>
              <a:t>void </a:t>
            </a:r>
            <a:r>
              <a:rPr b="1" lang="en" sz="1150">
                <a:solidFill>
                  <a:schemeClr val="dk1"/>
                </a:solidFill>
                <a:latin typeface="Fira Code"/>
                <a:ea typeface="Fira Code"/>
                <a:cs typeface="Fira Code"/>
                <a:sym typeface="Fira Code"/>
              </a:rPr>
              <a:t>set_viewbox</a:t>
            </a:r>
            <a:r>
              <a:rPr lang="en" sz="1150">
                <a:solidFill>
                  <a:schemeClr val="dk1"/>
                </a:solidFill>
                <a:latin typeface="Fira Code"/>
                <a:ea typeface="Fira Code"/>
                <a:cs typeface="Fira Code"/>
                <a:sym typeface="Fira Code"/>
              </a:rPr>
              <a:t>(float x, float y, </a:t>
            </a:r>
            <a:endParaRPr sz="1150">
              <a:solidFill>
                <a:schemeClr val="dk1"/>
              </a:solidFill>
              <a:latin typeface="Fira Code"/>
              <a:ea typeface="Fira Code"/>
              <a:cs typeface="Fira Code"/>
              <a:sym typeface="Fira Code"/>
            </a:endParaRPr>
          </a:p>
          <a:p>
            <a:pPr indent="457200" lvl="0" marL="914400" rtl="0" algn="l">
              <a:lnSpc>
                <a:spcPct val="115000"/>
              </a:lnSpc>
              <a:spcBef>
                <a:spcPts val="0"/>
              </a:spcBef>
              <a:spcAft>
                <a:spcPts val="0"/>
              </a:spcAft>
              <a:buClr>
                <a:schemeClr val="dk1"/>
              </a:buClr>
              <a:buSzPts val="1100"/>
              <a:buFont typeface="Arial"/>
              <a:buNone/>
            </a:pPr>
            <a:r>
              <a:rPr lang="en" sz="1150">
                <a:solidFill>
                  <a:schemeClr val="dk1"/>
                </a:solidFill>
                <a:latin typeface="Fira Code"/>
                <a:ea typeface="Fira Code"/>
                <a:cs typeface="Fira Code"/>
                <a:sym typeface="Fira Code"/>
              </a:rPr>
              <a:t> float span);</a:t>
            </a:r>
            <a:endParaRPr sz="1150">
              <a:solidFill>
                <a:schemeClr val="dk1"/>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p:txBody>
      </p:sp>
      <p:sp>
        <p:nvSpPr>
          <p:cNvPr id="595" name="Google Shape;595;p23"/>
          <p:cNvSpPr txBox="1"/>
          <p:nvPr>
            <p:ph idx="1" type="body"/>
          </p:nvPr>
        </p:nvSpPr>
        <p:spPr>
          <a:xfrm>
            <a:off x="4724725" y="1219100"/>
            <a:ext cx="40329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latin typeface="Helvetica Neue"/>
                <a:ea typeface="Helvetica Neue"/>
                <a:cs typeface="Helvetica Neue"/>
                <a:sym typeface="Helvetica Neue"/>
              </a:rPr>
              <a:t>Modify </a:t>
            </a:r>
            <a:r>
              <a:rPr lang="en" sz="1100">
                <a:latin typeface="Fira Code"/>
                <a:ea typeface="Fira Code"/>
                <a:cs typeface="Fira Code"/>
                <a:sym typeface="Fira Code"/>
              </a:rPr>
              <a:t>(viewport.cpp)</a:t>
            </a:r>
            <a:r>
              <a:rPr lang="en" sz="1500">
                <a:latin typeface="Fira Code"/>
                <a:ea typeface="Fira Code"/>
                <a:cs typeface="Fira Code"/>
                <a:sym typeface="Fira Code"/>
              </a:rPr>
              <a:t>:</a:t>
            </a:r>
            <a:endParaRPr sz="1500">
              <a:latin typeface="Fira Code"/>
              <a:ea typeface="Fira Code"/>
              <a:cs typeface="Fira Code"/>
              <a:sym typeface="Fira Code"/>
            </a:endParaRPr>
          </a:p>
        </p:txBody>
      </p:sp>
      <p:sp>
        <p:nvSpPr>
          <p:cNvPr id="596" name="Google Shape;596;p23"/>
          <p:cNvSpPr txBox="1"/>
          <p:nvPr>
            <p:ph idx="1" type="body"/>
          </p:nvPr>
        </p:nvSpPr>
        <p:spPr>
          <a:xfrm>
            <a:off x="4779525" y="2382250"/>
            <a:ext cx="4032900" cy="182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50">
                <a:solidFill>
                  <a:schemeClr val="dk1"/>
                </a:solidFill>
                <a:latin typeface="Helvetica Neue"/>
                <a:ea typeface="Helvetica Neue"/>
                <a:cs typeface="Helvetica Neue"/>
                <a:sym typeface="Helvetica Neue"/>
              </a:rPr>
              <a:t>This function should construct a Matrix3x3 object that transforms the viewport area to normalized screen space.</a:t>
            </a:r>
            <a:endParaRPr sz="115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t/>
            </a:r>
            <a:endParaRPr sz="115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rPr lang="en" sz="1150">
                <a:solidFill>
                  <a:schemeClr val="dk1"/>
                </a:solidFill>
                <a:latin typeface="Helvetica Neue"/>
                <a:ea typeface="Helvetica Neue"/>
                <a:cs typeface="Helvetica Neue"/>
                <a:sym typeface="Helvetica Neue"/>
              </a:rPr>
              <a:t>The resulting matrix should be passed to set_viewbox(Matrix3x3 m);</a:t>
            </a:r>
            <a:endParaRPr sz="115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t/>
            </a:r>
            <a:endParaRPr sz="115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rPr lang="en" sz="1150">
                <a:solidFill>
                  <a:schemeClr val="dk1"/>
                </a:solidFill>
                <a:latin typeface="Helvetica Neue"/>
                <a:ea typeface="Helvetica Neue"/>
                <a:cs typeface="Helvetica Neue"/>
                <a:sym typeface="Helvetica Neue"/>
              </a:rPr>
              <a:t>Hint: Remember homogeneous coordinates!</a:t>
            </a:r>
            <a:endParaRPr sz="1150">
              <a:solidFill>
                <a:schemeClr val="dk1"/>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24"/>
          <p:cNvSpPr txBox="1"/>
          <p:nvPr>
            <p:ph type="title"/>
          </p:nvPr>
        </p:nvSpPr>
        <p:spPr>
          <a:xfrm>
            <a:off x="311700" y="445025"/>
            <a:ext cx="8133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5b: Implementing Viewing Transforms</a:t>
            </a:r>
            <a:endParaRPr>
              <a:latin typeface="Exo"/>
              <a:ea typeface="Exo"/>
              <a:cs typeface="Exo"/>
              <a:sym typeface="Exo"/>
            </a:endParaRPr>
          </a:p>
        </p:txBody>
      </p:sp>
      <p:sp>
        <p:nvSpPr>
          <p:cNvPr id="602" name="Google Shape;602;p24"/>
          <p:cNvSpPr/>
          <p:nvPr/>
        </p:nvSpPr>
        <p:spPr>
          <a:xfrm>
            <a:off x="2307700" y="2546250"/>
            <a:ext cx="2218800" cy="1065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4"/>
          <p:cNvSpPr/>
          <p:nvPr/>
        </p:nvSpPr>
        <p:spPr>
          <a:xfrm>
            <a:off x="3400121" y="3024459"/>
            <a:ext cx="57300" cy="57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4" name="Google Shape;604;p24"/>
          <p:cNvCxnSpPr/>
          <p:nvPr/>
        </p:nvCxnSpPr>
        <p:spPr>
          <a:xfrm>
            <a:off x="3429913" y="3103833"/>
            <a:ext cx="0" cy="459000"/>
          </a:xfrm>
          <a:prstGeom prst="straightConnector1">
            <a:avLst/>
          </a:prstGeom>
          <a:noFill/>
          <a:ln cap="flat" cmpd="sng" w="9525">
            <a:solidFill>
              <a:schemeClr val="dk2"/>
            </a:solidFill>
            <a:prstDash val="solid"/>
            <a:round/>
            <a:headEnd len="sm" w="sm" type="none"/>
            <a:tailEnd len="med" w="med" type="triangle"/>
          </a:ln>
        </p:spPr>
      </p:cxnSp>
      <p:sp>
        <p:nvSpPr>
          <p:cNvPr id="605" name="Google Shape;605;p24"/>
          <p:cNvSpPr txBox="1"/>
          <p:nvPr/>
        </p:nvSpPr>
        <p:spPr>
          <a:xfrm>
            <a:off x="3444202" y="2791506"/>
            <a:ext cx="9792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(200,150)</a:t>
            </a:r>
            <a:endParaRPr b="0" i="0" sz="1000" u="none" cap="none" strike="noStrike">
              <a:solidFill>
                <a:srgbClr val="000000"/>
              </a:solidFill>
              <a:latin typeface="Arial"/>
              <a:ea typeface="Arial"/>
              <a:cs typeface="Arial"/>
              <a:sym typeface="Arial"/>
            </a:endParaRPr>
          </a:p>
        </p:txBody>
      </p:sp>
      <p:sp>
        <p:nvSpPr>
          <p:cNvPr id="606" name="Google Shape;606;p24"/>
          <p:cNvSpPr txBox="1"/>
          <p:nvPr/>
        </p:nvSpPr>
        <p:spPr>
          <a:xfrm>
            <a:off x="3162958" y="3116415"/>
            <a:ext cx="6861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10</a:t>
            </a:r>
            <a:endParaRPr b="0" i="0" sz="1000" u="none" cap="none" strike="noStrike">
              <a:solidFill>
                <a:srgbClr val="000000"/>
              </a:solidFill>
              <a:latin typeface="Arial"/>
              <a:ea typeface="Arial"/>
              <a:cs typeface="Arial"/>
              <a:sym typeface="Arial"/>
            </a:endParaRPr>
          </a:p>
        </p:txBody>
      </p:sp>
      <p:sp>
        <p:nvSpPr>
          <p:cNvPr id="607" name="Google Shape;607;p24"/>
          <p:cNvSpPr txBox="1"/>
          <p:nvPr/>
        </p:nvSpPr>
        <p:spPr>
          <a:xfrm>
            <a:off x="3444203" y="3339406"/>
            <a:ext cx="9792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(200,160)</a:t>
            </a:r>
            <a:endParaRPr b="0" i="0" sz="1000" u="none" cap="none" strike="noStrike">
              <a:solidFill>
                <a:srgbClr val="000000"/>
              </a:solidFill>
              <a:latin typeface="Arial"/>
              <a:ea typeface="Arial"/>
              <a:cs typeface="Arial"/>
              <a:sym typeface="Arial"/>
            </a:endParaRPr>
          </a:p>
        </p:txBody>
      </p:sp>
      <p:sp>
        <p:nvSpPr>
          <p:cNvPr id="608" name="Google Shape;608;p24"/>
          <p:cNvSpPr/>
          <p:nvPr/>
        </p:nvSpPr>
        <p:spPr>
          <a:xfrm>
            <a:off x="2723833" y="3985393"/>
            <a:ext cx="1426500" cy="1065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4"/>
          <p:cNvSpPr/>
          <p:nvPr/>
        </p:nvSpPr>
        <p:spPr>
          <a:xfrm>
            <a:off x="3419993" y="4463605"/>
            <a:ext cx="57300" cy="57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0" name="Google Shape;610;p24"/>
          <p:cNvCxnSpPr/>
          <p:nvPr/>
        </p:nvCxnSpPr>
        <p:spPr>
          <a:xfrm>
            <a:off x="3449786" y="4542980"/>
            <a:ext cx="0" cy="459000"/>
          </a:xfrm>
          <a:prstGeom prst="straightConnector1">
            <a:avLst/>
          </a:prstGeom>
          <a:noFill/>
          <a:ln cap="flat" cmpd="sng" w="9525">
            <a:solidFill>
              <a:schemeClr val="dk2"/>
            </a:solidFill>
            <a:prstDash val="solid"/>
            <a:round/>
            <a:headEnd len="sm" w="sm" type="none"/>
            <a:tailEnd len="med" w="med" type="triangle"/>
          </a:ln>
        </p:spPr>
      </p:cxnSp>
      <p:sp>
        <p:nvSpPr>
          <p:cNvPr id="611" name="Google Shape;611;p24"/>
          <p:cNvSpPr txBox="1"/>
          <p:nvPr/>
        </p:nvSpPr>
        <p:spPr>
          <a:xfrm>
            <a:off x="3464066" y="4230660"/>
            <a:ext cx="6861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(0.5,0.5)</a:t>
            </a:r>
            <a:endParaRPr b="0" i="0" sz="1000" u="none" cap="none" strike="noStrike">
              <a:solidFill>
                <a:srgbClr val="000000"/>
              </a:solidFill>
              <a:latin typeface="Arial"/>
              <a:ea typeface="Arial"/>
              <a:cs typeface="Arial"/>
              <a:sym typeface="Arial"/>
            </a:endParaRPr>
          </a:p>
        </p:txBody>
      </p:sp>
      <p:sp>
        <p:nvSpPr>
          <p:cNvPr id="612" name="Google Shape;612;p24"/>
          <p:cNvSpPr txBox="1"/>
          <p:nvPr/>
        </p:nvSpPr>
        <p:spPr>
          <a:xfrm>
            <a:off x="3154982" y="4555562"/>
            <a:ext cx="6861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0.5</a:t>
            </a:r>
            <a:endParaRPr b="0" i="0" sz="1000" u="none" cap="none" strike="noStrike">
              <a:solidFill>
                <a:srgbClr val="000000"/>
              </a:solidFill>
              <a:latin typeface="Arial"/>
              <a:ea typeface="Arial"/>
              <a:cs typeface="Arial"/>
              <a:sym typeface="Arial"/>
            </a:endParaRPr>
          </a:p>
        </p:txBody>
      </p:sp>
      <p:sp>
        <p:nvSpPr>
          <p:cNvPr id="613" name="Google Shape;613;p24"/>
          <p:cNvSpPr txBox="1"/>
          <p:nvPr/>
        </p:nvSpPr>
        <p:spPr>
          <a:xfrm>
            <a:off x="3464066" y="4778557"/>
            <a:ext cx="6861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(0.5,1)</a:t>
            </a:r>
            <a:endParaRPr b="0" i="0" sz="1000" u="none" cap="none" strike="noStrike">
              <a:solidFill>
                <a:srgbClr val="000000"/>
              </a:solidFill>
              <a:latin typeface="Arial"/>
              <a:ea typeface="Arial"/>
              <a:cs typeface="Arial"/>
              <a:sym typeface="Arial"/>
            </a:endParaRPr>
          </a:p>
        </p:txBody>
      </p:sp>
      <p:sp>
        <p:nvSpPr>
          <p:cNvPr id="614" name="Google Shape;614;p24"/>
          <p:cNvSpPr txBox="1"/>
          <p:nvPr/>
        </p:nvSpPr>
        <p:spPr>
          <a:xfrm>
            <a:off x="2336860" y="3752757"/>
            <a:ext cx="6861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(0,0)</a:t>
            </a:r>
            <a:endParaRPr b="0" i="0" sz="1000" u="none" cap="none" strike="noStrike">
              <a:solidFill>
                <a:srgbClr val="000000"/>
              </a:solidFill>
              <a:latin typeface="Arial"/>
              <a:ea typeface="Arial"/>
              <a:cs typeface="Arial"/>
              <a:sym typeface="Arial"/>
            </a:endParaRPr>
          </a:p>
        </p:txBody>
      </p:sp>
      <p:sp>
        <p:nvSpPr>
          <p:cNvPr id="615" name="Google Shape;615;p24"/>
          <p:cNvSpPr/>
          <p:nvPr/>
        </p:nvSpPr>
        <p:spPr>
          <a:xfrm>
            <a:off x="2689400" y="3971688"/>
            <a:ext cx="57300" cy="57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6" name="Google Shape;616;p24"/>
          <p:cNvCxnSpPr/>
          <p:nvPr/>
        </p:nvCxnSpPr>
        <p:spPr>
          <a:xfrm>
            <a:off x="3430914" y="3700035"/>
            <a:ext cx="0" cy="196200"/>
          </a:xfrm>
          <a:prstGeom prst="straightConnector1">
            <a:avLst/>
          </a:prstGeom>
          <a:noFill/>
          <a:ln cap="flat" cmpd="sng" w="9525">
            <a:solidFill>
              <a:schemeClr val="dk2"/>
            </a:solidFill>
            <a:prstDash val="solid"/>
            <a:round/>
            <a:headEnd len="sm" w="sm" type="none"/>
            <a:tailEnd len="med" w="med" type="triangle"/>
          </a:ln>
        </p:spPr>
      </p:cxnSp>
      <p:sp>
        <p:nvSpPr>
          <p:cNvPr id="617" name="Google Shape;617;p24"/>
          <p:cNvSpPr txBox="1"/>
          <p:nvPr/>
        </p:nvSpPr>
        <p:spPr>
          <a:xfrm>
            <a:off x="3460152" y="3627853"/>
            <a:ext cx="1728300" cy="39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normalize canvas</a:t>
            </a:r>
            <a:endParaRPr b="0" i="0" sz="1000" u="none" cap="none" strike="noStrike">
              <a:solidFill>
                <a:srgbClr val="000000"/>
              </a:solidFill>
              <a:latin typeface="Fira Code"/>
              <a:ea typeface="Fira Code"/>
              <a:cs typeface="Fira Code"/>
              <a:sym typeface="Fira Code"/>
            </a:endParaRPr>
          </a:p>
        </p:txBody>
      </p:sp>
      <p:sp>
        <p:nvSpPr>
          <p:cNvPr id="618" name="Google Shape;618;p24"/>
          <p:cNvSpPr/>
          <p:nvPr/>
        </p:nvSpPr>
        <p:spPr>
          <a:xfrm>
            <a:off x="2307700" y="1140329"/>
            <a:ext cx="2218800" cy="1065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4"/>
          <p:cNvSpPr/>
          <p:nvPr/>
        </p:nvSpPr>
        <p:spPr>
          <a:xfrm>
            <a:off x="3400121" y="1618539"/>
            <a:ext cx="57300" cy="57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4"/>
          <p:cNvSpPr txBox="1"/>
          <p:nvPr/>
        </p:nvSpPr>
        <p:spPr>
          <a:xfrm>
            <a:off x="3092822" y="1596415"/>
            <a:ext cx="6861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(0,0)</a:t>
            </a:r>
            <a:endParaRPr b="0" i="0" sz="1000" u="none" cap="none" strike="noStrike">
              <a:solidFill>
                <a:srgbClr val="000000"/>
              </a:solidFill>
              <a:latin typeface="Arial"/>
              <a:ea typeface="Arial"/>
              <a:cs typeface="Arial"/>
              <a:sym typeface="Arial"/>
            </a:endParaRPr>
          </a:p>
        </p:txBody>
      </p:sp>
      <p:sp>
        <p:nvSpPr>
          <p:cNvPr id="621" name="Google Shape;621;p24"/>
          <p:cNvSpPr/>
          <p:nvPr/>
        </p:nvSpPr>
        <p:spPr>
          <a:xfrm>
            <a:off x="3804880" y="1825694"/>
            <a:ext cx="576900" cy="29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4"/>
          <p:cNvSpPr txBox="1"/>
          <p:nvPr/>
        </p:nvSpPr>
        <p:spPr>
          <a:xfrm>
            <a:off x="3460150" y="2195150"/>
            <a:ext cx="2840100" cy="39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isolate/center region of interest</a:t>
            </a:r>
            <a:endParaRPr b="0" i="0" sz="1000" u="none" cap="none" strike="noStrike">
              <a:solidFill>
                <a:srgbClr val="000000"/>
              </a:solidFill>
              <a:latin typeface="Fira Code"/>
              <a:ea typeface="Fira Code"/>
              <a:cs typeface="Fira Code"/>
              <a:sym typeface="Fira Code"/>
            </a:endParaRPr>
          </a:p>
        </p:txBody>
      </p:sp>
      <p:cxnSp>
        <p:nvCxnSpPr>
          <p:cNvPr id="623" name="Google Shape;623;p24"/>
          <p:cNvCxnSpPr/>
          <p:nvPr/>
        </p:nvCxnSpPr>
        <p:spPr>
          <a:xfrm>
            <a:off x="3430914" y="2288172"/>
            <a:ext cx="0" cy="196200"/>
          </a:xfrm>
          <a:prstGeom prst="straightConnector1">
            <a:avLst/>
          </a:prstGeom>
          <a:noFill/>
          <a:ln cap="flat" cmpd="sng" w="9525">
            <a:solidFill>
              <a:schemeClr val="dk2"/>
            </a:solidFill>
            <a:prstDash val="solid"/>
            <a:round/>
            <a:headEnd len="sm" w="sm" type="none"/>
            <a:tailEnd len="med" w="med" type="triangle"/>
          </a:ln>
        </p:spPr>
      </p:cxnSp>
      <p:sp>
        <p:nvSpPr>
          <p:cNvPr id="624" name="Google Shape;624;p24"/>
          <p:cNvSpPr txBox="1"/>
          <p:nvPr/>
        </p:nvSpPr>
        <p:spPr>
          <a:xfrm>
            <a:off x="3728675" y="1825700"/>
            <a:ext cx="797700" cy="29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(200,150)</a:t>
            </a:r>
            <a:endParaRPr b="0" i="0" sz="1000" u="none" cap="none" strike="noStrike">
              <a:solidFill>
                <a:srgbClr val="000000"/>
              </a:solidFill>
              <a:latin typeface="Arial"/>
              <a:ea typeface="Arial"/>
              <a:cs typeface="Arial"/>
              <a:sym typeface="Arial"/>
            </a:endParaRPr>
          </a:p>
        </p:txBody>
      </p:sp>
      <p:sp>
        <p:nvSpPr>
          <p:cNvPr id="625" name="Google Shape;625;p24"/>
          <p:cNvSpPr txBox="1"/>
          <p:nvPr/>
        </p:nvSpPr>
        <p:spPr>
          <a:xfrm>
            <a:off x="4676095" y="1140325"/>
            <a:ext cx="14265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Y-axis flipped</a:t>
            </a:r>
            <a:endParaRPr b="0" i="0" sz="1000" u="none" cap="none" strike="noStrike">
              <a:solidFill>
                <a:srgbClr val="000000"/>
              </a:solidFill>
              <a:latin typeface="Fira Code"/>
              <a:ea typeface="Fira Code"/>
              <a:cs typeface="Fira Code"/>
              <a:sym typeface="Fira Code"/>
            </a:endParaRPr>
          </a:p>
        </p:txBody>
      </p:sp>
      <p:sp>
        <p:nvSpPr>
          <p:cNvPr id="626" name="Google Shape;626;p24"/>
          <p:cNvSpPr txBox="1"/>
          <p:nvPr/>
        </p:nvSpPr>
        <p:spPr>
          <a:xfrm>
            <a:off x="-579440" y="1410375"/>
            <a:ext cx="2840100" cy="39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World Space </a:t>
            </a:r>
            <a:endParaRPr b="0" i="0" sz="1000" u="none" cap="none" strike="noStrike">
              <a:solidFill>
                <a:srgbClr val="000000"/>
              </a:solidFill>
              <a:latin typeface="Fira Code"/>
              <a:ea typeface="Fira Code"/>
              <a:cs typeface="Fira Code"/>
              <a:sym typeface="Fira Code"/>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(origin 0,0)</a:t>
            </a:r>
            <a:endParaRPr b="0" i="0" sz="1000" u="none" cap="none" strike="noStrike">
              <a:solidFill>
                <a:srgbClr val="000000"/>
              </a:solidFill>
              <a:latin typeface="Fira Code"/>
              <a:ea typeface="Fira Code"/>
              <a:cs typeface="Fira Code"/>
              <a:sym typeface="Fira Code"/>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vspan: infinite</a:t>
            </a:r>
            <a:endParaRPr b="0" i="0" sz="1000" u="none" cap="none" strike="noStrike">
              <a:solidFill>
                <a:srgbClr val="000000"/>
              </a:solidFill>
              <a:latin typeface="Fira Code"/>
              <a:ea typeface="Fira Code"/>
              <a:cs typeface="Fira Code"/>
              <a:sym typeface="Fira Code"/>
            </a:endParaRPr>
          </a:p>
        </p:txBody>
      </p:sp>
      <p:sp>
        <p:nvSpPr>
          <p:cNvPr id="627" name="Google Shape;627;p24"/>
          <p:cNvSpPr txBox="1"/>
          <p:nvPr/>
        </p:nvSpPr>
        <p:spPr>
          <a:xfrm>
            <a:off x="-579450" y="2832935"/>
            <a:ext cx="2840100" cy="729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Viewport Space </a:t>
            </a:r>
            <a:endParaRPr b="0" i="0" sz="1000" u="none" cap="none" strike="noStrike">
              <a:solidFill>
                <a:srgbClr val="000000"/>
              </a:solidFill>
              <a:latin typeface="Fira Code"/>
              <a:ea typeface="Fira Code"/>
              <a:cs typeface="Fira Code"/>
              <a:sym typeface="Fira Code"/>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(origin 200,150)</a:t>
            </a:r>
            <a:endParaRPr b="0" i="0" sz="1000" u="none" cap="none" strike="noStrike">
              <a:solidFill>
                <a:srgbClr val="000000"/>
              </a:solidFill>
              <a:latin typeface="Fira Code"/>
              <a:ea typeface="Fira Code"/>
              <a:cs typeface="Fira Code"/>
              <a:sym typeface="Fira Code"/>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vspan: 10</a:t>
            </a:r>
            <a:endParaRPr b="0" i="0" sz="1000" u="none" cap="none" strike="noStrike">
              <a:solidFill>
                <a:srgbClr val="000000"/>
              </a:solidFill>
              <a:latin typeface="Fira Code"/>
              <a:ea typeface="Fira Code"/>
              <a:cs typeface="Fira Code"/>
              <a:sym typeface="Fira Code"/>
            </a:endParaRPr>
          </a:p>
        </p:txBody>
      </p:sp>
      <p:sp>
        <p:nvSpPr>
          <p:cNvPr id="628" name="Google Shape;628;p24"/>
          <p:cNvSpPr txBox="1"/>
          <p:nvPr/>
        </p:nvSpPr>
        <p:spPr>
          <a:xfrm>
            <a:off x="-579450" y="4152960"/>
            <a:ext cx="2840100" cy="729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Normalized Space </a:t>
            </a:r>
            <a:endParaRPr b="0" i="0" sz="1000" u="none" cap="none" strike="noStrike">
              <a:solidFill>
                <a:srgbClr val="000000"/>
              </a:solidFill>
              <a:latin typeface="Fira Code"/>
              <a:ea typeface="Fira Code"/>
              <a:cs typeface="Fira Code"/>
              <a:sym typeface="Fira Code"/>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(origin 0.5,0.5)</a:t>
            </a:r>
            <a:endParaRPr b="0" i="0" sz="1000" u="none" cap="none" strike="noStrike">
              <a:solidFill>
                <a:srgbClr val="000000"/>
              </a:solidFill>
              <a:latin typeface="Fira Code"/>
              <a:ea typeface="Fira Code"/>
              <a:cs typeface="Fira Code"/>
              <a:sym typeface="Fira Code"/>
            </a:endParaRPr>
          </a:p>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vspan: 0.5</a:t>
            </a:r>
            <a:endParaRPr b="0" i="0" sz="1000" u="none" cap="none" strike="noStrike">
              <a:solidFill>
                <a:srgbClr val="000000"/>
              </a:solidFill>
              <a:latin typeface="Fira Code"/>
              <a:ea typeface="Fira Code"/>
              <a:cs typeface="Fira Code"/>
              <a:sym typeface="Fira Code"/>
            </a:endParaRPr>
          </a:p>
        </p:txBody>
      </p:sp>
      <p:sp>
        <p:nvSpPr>
          <p:cNvPr id="629" name="Google Shape;629;p24"/>
          <p:cNvSpPr txBox="1"/>
          <p:nvPr/>
        </p:nvSpPr>
        <p:spPr>
          <a:xfrm>
            <a:off x="4656575" y="1458335"/>
            <a:ext cx="2840100" cy="72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When we scale vspan, we apply the same scale amount to hspan. Why?</a:t>
            </a:r>
            <a:endParaRPr b="0" i="0" sz="10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Hint: go back a slide!</a:t>
            </a:r>
            <a:endParaRPr b="0" i="0" sz="1000" u="none" cap="none" strike="noStrike">
              <a:solidFill>
                <a:srgbClr val="000000"/>
              </a:solidFill>
              <a:latin typeface="Fira Code"/>
              <a:ea typeface="Fira Code"/>
              <a:cs typeface="Fira Code"/>
              <a:sym typeface="Fira Code"/>
            </a:endParaRPr>
          </a:p>
        </p:txBody>
      </p:sp>
      <p:sp>
        <p:nvSpPr>
          <p:cNvPr id="630" name="Google Shape;630;p24"/>
          <p:cNvSpPr txBox="1"/>
          <p:nvPr/>
        </p:nvSpPr>
        <p:spPr>
          <a:xfrm>
            <a:off x="5287250" y="3767375"/>
            <a:ext cx="2997600" cy="10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What this problem boils down to:</a:t>
            </a:r>
            <a:endParaRPr b="0" i="0" sz="10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What matrix would we need to go from</a:t>
            </a:r>
            <a:endParaRPr b="0" i="0" sz="10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[200,150,1]   -&gt;     [0.5,0.5,1]</a:t>
            </a:r>
            <a:endParaRPr b="0" i="0" sz="1000" u="none" cap="none" strike="noStrike">
              <a:solidFill>
                <a:schemeClr val="dk1"/>
              </a:solidFill>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Fira Code"/>
                <a:ea typeface="Fira Code"/>
                <a:cs typeface="Fira Code"/>
                <a:sym typeface="Fira Code"/>
              </a:rPr>
              <a:t>[200,160,1]   -&gt;     [0.5,1,1]</a:t>
            </a:r>
            <a:endParaRPr b="0" i="0" sz="1000" u="none" cap="none" strike="noStrike">
              <a:solidFill>
                <a:schemeClr val="dk1"/>
              </a:solidFill>
              <a:latin typeface="Fira Code"/>
              <a:ea typeface="Fira Code"/>
              <a:cs typeface="Fira Code"/>
              <a:sym typeface="Fira Cod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5"/>
          <p:cNvSpPr txBox="1"/>
          <p:nvPr>
            <p:ph type="title"/>
          </p:nvPr>
        </p:nvSpPr>
        <p:spPr>
          <a:xfrm>
            <a:off x="311700" y="445025"/>
            <a:ext cx="8133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6: Drawing Scaled Images</a:t>
            </a:r>
            <a:endParaRPr>
              <a:latin typeface="Exo"/>
              <a:ea typeface="Exo"/>
              <a:cs typeface="Exo"/>
              <a:sym typeface="Exo"/>
            </a:endParaRPr>
          </a:p>
        </p:txBody>
      </p:sp>
      <p:pic>
        <p:nvPicPr>
          <p:cNvPr id="636" name="Google Shape;636;p25"/>
          <p:cNvPicPr preferRelativeResize="0"/>
          <p:nvPr/>
        </p:nvPicPr>
        <p:blipFill rotWithShape="1">
          <a:blip r:embed="rId3">
            <a:alphaModFix/>
          </a:blip>
          <a:srcRect b="0" l="0" r="0" t="0"/>
          <a:stretch/>
        </p:blipFill>
        <p:spPr>
          <a:xfrm>
            <a:off x="3307189" y="1509575"/>
            <a:ext cx="813925" cy="727951"/>
          </a:xfrm>
          <a:prstGeom prst="rect">
            <a:avLst/>
          </a:prstGeom>
          <a:noFill/>
          <a:ln>
            <a:noFill/>
          </a:ln>
        </p:spPr>
      </p:pic>
      <p:sp>
        <p:nvSpPr>
          <p:cNvPr id="637" name="Google Shape;637;p25"/>
          <p:cNvSpPr/>
          <p:nvPr/>
        </p:nvSpPr>
        <p:spPr>
          <a:xfrm>
            <a:off x="1000750" y="1454300"/>
            <a:ext cx="1781700" cy="11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8" name="Google Shape;638;p25"/>
          <p:cNvPicPr preferRelativeResize="0"/>
          <p:nvPr/>
        </p:nvPicPr>
        <p:blipFill rotWithShape="1">
          <a:blip r:embed="rId3">
            <a:alphaModFix/>
          </a:blip>
          <a:srcRect b="0" l="0" r="0" t="0"/>
          <a:stretch/>
        </p:blipFill>
        <p:spPr>
          <a:xfrm>
            <a:off x="4457041" y="1454300"/>
            <a:ext cx="1781593" cy="1106675"/>
          </a:xfrm>
          <a:prstGeom prst="rect">
            <a:avLst/>
          </a:prstGeom>
          <a:noFill/>
          <a:ln>
            <a:noFill/>
          </a:ln>
        </p:spPr>
      </p:pic>
      <p:sp>
        <p:nvSpPr>
          <p:cNvPr id="639" name="Google Shape;639;p25"/>
          <p:cNvSpPr txBox="1"/>
          <p:nvPr/>
        </p:nvSpPr>
        <p:spPr>
          <a:xfrm>
            <a:off x="1521250" y="1051150"/>
            <a:ext cx="9060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primitive</a:t>
            </a:r>
            <a:endParaRPr b="0" i="0" sz="1200" u="none" cap="none" strike="noStrike">
              <a:solidFill>
                <a:srgbClr val="000000"/>
              </a:solidFill>
              <a:latin typeface="Arial"/>
              <a:ea typeface="Arial"/>
              <a:cs typeface="Arial"/>
              <a:sym typeface="Arial"/>
            </a:endParaRPr>
          </a:p>
        </p:txBody>
      </p:sp>
      <p:sp>
        <p:nvSpPr>
          <p:cNvPr id="640" name="Google Shape;640;p25"/>
          <p:cNvSpPr txBox="1"/>
          <p:nvPr/>
        </p:nvSpPr>
        <p:spPr>
          <a:xfrm>
            <a:off x="3377339" y="1051150"/>
            <a:ext cx="9060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texture</a:t>
            </a:r>
            <a:endParaRPr b="0" i="0" sz="1200" u="none" cap="none" strike="noStrike">
              <a:solidFill>
                <a:srgbClr val="000000"/>
              </a:solidFill>
              <a:latin typeface="Arial"/>
              <a:ea typeface="Arial"/>
              <a:cs typeface="Arial"/>
              <a:sym typeface="Arial"/>
            </a:endParaRPr>
          </a:p>
        </p:txBody>
      </p:sp>
      <p:sp>
        <p:nvSpPr>
          <p:cNvPr id="641" name="Google Shape;641;p25"/>
          <p:cNvSpPr txBox="1"/>
          <p:nvPr/>
        </p:nvSpPr>
        <p:spPr>
          <a:xfrm>
            <a:off x="4838038" y="1051150"/>
            <a:ext cx="11634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rasterized</a:t>
            </a:r>
            <a:endParaRPr b="0" i="0" sz="1200" u="none" cap="none" strike="noStrike">
              <a:solidFill>
                <a:srgbClr val="000000"/>
              </a:solidFill>
              <a:latin typeface="Arial"/>
              <a:ea typeface="Arial"/>
              <a:cs typeface="Arial"/>
              <a:sym typeface="Arial"/>
            </a:endParaRPr>
          </a:p>
        </p:txBody>
      </p:sp>
      <p:cxnSp>
        <p:nvCxnSpPr>
          <p:cNvPr id="642" name="Google Shape;642;p25"/>
          <p:cNvCxnSpPr/>
          <p:nvPr/>
        </p:nvCxnSpPr>
        <p:spPr>
          <a:xfrm>
            <a:off x="1000750" y="2686075"/>
            <a:ext cx="1781700" cy="0"/>
          </a:xfrm>
          <a:prstGeom prst="straightConnector1">
            <a:avLst/>
          </a:prstGeom>
          <a:noFill/>
          <a:ln cap="flat" cmpd="sng" w="9525">
            <a:solidFill>
              <a:schemeClr val="dk2"/>
            </a:solidFill>
            <a:prstDash val="solid"/>
            <a:round/>
            <a:headEnd len="sm" w="sm" type="none"/>
            <a:tailEnd len="med" w="med" type="triangle"/>
          </a:ln>
        </p:spPr>
      </p:cxnSp>
      <p:cxnSp>
        <p:nvCxnSpPr>
          <p:cNvPr id="643" name="Google Shape;643;p25"/>
          <p:cNvCxnSpPr/>
          <p:nvPr/>
        </p:nvCxnSpPr>
        <p:spPr>
          <a:xfrm>
            <a:off x="869779" y="1574550"/>
            <a:ext cx="0" cy="936000"/>
          </a:xfrm>
          <a:prstGeom prst="straightConnector1">
            <a:avLst/>
          </a:prstGeom>
          <a:noFill/>
          <a:ln cap="flat" cmpd="sng" w="9525">
            <a:solidFill>
              <a:schemeClr val="dk2"/>
            </a:solidFill>
            <a:prstDash val="solid"/>
            <a:round/>
            <a:headEnd len="sm" w="sm" type="none"/>
            <a:tailEnd len="med" w="med" type="triangle"/>
          </a:ln>
        </p:spPr>
      </p:cxnSp>
      <p:cxnSp>
        <p:nvCxnSpPr>
          <p:cNvPr id="644" name="Google Shape;644;p25"/>
          <p:cNvCxnSpPr/>
          <p:nvPr/>
        </p:nvCxnSpPr>
        <p:spPr>
          <a:xfrm>
            <a:off x="3164839" y="1544350"/>
            <a:ext cx="0" cy="594000"/>
          </a:xfrm>
          <a:prstGeom prst="straightConnector1">
            <a:avLst/>
          </a:prstGeom>
          <a:noFill/>
          <a:ln cap="flat" cmpd="sng" w="9525">
            <a:solidFill>
              <a:schemeClr val="dk2"/>
            </a:solidFill>
            <a:prstDash val="solid"/>
            <a:round/>
            <a:headEnd len="sm" w="sm" type="none"/>
            <a:tailEnd len="med" w="med" type="triangle"/>
          </a:ln>
        </p:spPr>
      </p:cxnSp>
      <p:cxnSp>
        <p:nvCxnSpPr>
          <p:cNvPr id="645" name="Google Shape;645;p25"/>
          <p:cNvCxnSpPr/>
          <p:nvPr/>
        </p:nvCxnSpPr>
        <p:spPr>
          <a:xfrm>
            <a:off x="3376214" y="2339525"/>
            <a:ext cx="744900" cy="0"/>
          </a:xfrm>
          <a:prstGeom prst="straightConnector1">
            <a:avLst/>
          </a:prstGeom>
          <a:noFill/>
          <a:ln cap="flat" cmpd="sng" w="9525">
            <a:solidFill>
              <a:schemeClr val="dk2"/>
            </a:solidFill>
            <a:prstDash val="solid"/>
            <a:round/>
            <a:headEnd len="sm" w="sm" type="none"/>
            <a:tailEnd len="med" w="med" type="triangle"/>
          </a:ln>
        </p:spPr>
      </p:cxnSp>
      <p:sp>
        <p:nvSpPr>
          <p:cNvPr id="646" name="Google Shape;646;p25"/>
          <p:cNvSpPr txBox="1"/>
          <p:nvPr/>
        </p:nvSpPr>
        <p:spPr>
          <a:xfrm>
            <a:off x="1684845" y="2641951"/>
            <a:ext cx="6342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wth</a:t>
            </a:r>
            <a:endParaRPr b="0" i="0" sz="900" u="none" cap="none" strike="noStrike">
              <a:solidFill>
                <a:srgbClr val="000000"/>
              </a:solidFill>
              <a:latin typeface="Arial"/>
              <a:ea typeface="Arial"/>
              <a:cs typeface="Arial"/>
              <a:sym typeface="Arial"/>
            </a:endParaRPr>
          </a:p>
        </p:txBody>
      </p:sp>
      <p:sp>
        <p:nvSpPr>
          <p:cNvPr id="647" name="Google Shape;647;p25"/>
          <p:cNvSpPr txBox="1"/>
          <p:nvPr/>
        </p:nvSpPr>
        <p:spPr>
          <a:xfrm rot="-5400000">
            <a:off x="436918" y="1645114"/>
            <a:ext cx="6342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hgt</a:t>
            </a:r>
            <a:endParaRPr b="0" i="0" sz="900" u="none" cap="none" strike="noStrike">
              <a:solidFill>
                <a:srgbClr val="000000"/>
              </a:solidFill>
              <a:latin typeface="Arial"/>
              <a:ea typeface="Arial"/>
              <a:cs typeface="Arial"/>
              <a:sym typeface="Arial"/>
            </a:endParaRPr>
          </a:p>
        </p:txBody>
      </p:sp>
      <p:sp>
        <p:nvSpPr>
          <p:cNvPr id="648" name="Google Shape;648;p25"/>
          <p:cNvSpPr txBox="1"/>
          <p:nvPr/>
        </p:nvSpPr>
        <p:spPr>
          <a:xfrm>
            <a:off x="3549164" y="2297972"/>
            <a:ext cx="6342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 1</a:t>
            </a:r>
            <a:endParaRPr b="0" i="0" sz="900" u="none" cap="none" strike="noStrike">
              <a:solidFill>
                <a:srgbClr val="000000"/>
              </a:solidFill>
              <a:latin typeface="Arial"/>
              <a:ea typeface="Arial"/>
              <a:cs typeface="Arial"/>
              <a:sym typeface="Arial"/>
            </a:endParaRPr>
          </a:p>
        </p:txBody>
      </p:sp>
      <p:sp>
        <p:nvSpPr>
          <p:cNvPr id="649" name="Google Shape;649;p25"/>
          <p:cNvSpPr txBox="1"/>
          <p:nvPr/>
        </p:nvSpPr>
        <p:spPr>
          <a:xfrm rot="-5400000">
            <a:off x="2761474" y="1511497"/>
            <a:ext cx="6342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a:t>
            </a:r>
            <a:endParaRPr b="0" i="0" sz="900" u="none" cap="none" strike="noStrike">
              <a:solidFill>
                <a:srgbClr val="000000"/>
              </a:solidFill>
              <a:latin typeface="Arial"/>
              <a:ea typeface="Arial"/>
              <a:cs typeface="Arial"/>
              <a:sym typeface="Arial"/>
            </a:endParaRPr>
          </a:p>
        </p:txBody>
      </p:sp>
      <p:cxnSp>
        <p:nvCxnSpPr>
          <p:cNvPr id="650" name="Google Shape;650;p25"/>
          <p:cNvCxnSpPr/>
          <p:nvPr/>
        </p:nvCxnSpPr>
        <p:spPr>
          <a:xfrm>
            <a:off x="2792414" y="1262525"/>
            <a:ext cx="291900" cy="0"/>
          </a:xfrm>
          <a:prstGeom prst="straightConnector1">
            <a:avLst/>
          </a:prstGeom>
          <a:noFill/>
          <a:ln cap="flat" cmpd="sng" w="9525">
            <a:solidFill>
              <a:schemeClr val="dk2"/>
            </a:solidFill>
            <a:prstDash val="solid"/>
            <a:round/>
            <a:headEnd len="sm" w="sm" type="none"/>
            <a:tailEnd len="med" w="med" type="triangle"/>
          </a:ln>
        </p:spPr>
      </p:cxnSp>
      <p:cxnSp>
        <p:nvCxnSpPr>
          <p:cNvPr id="651" name="Google Shape;651;p25"/>
          <p:cNvCxnSpPr/>
          <p:nvPr/>
        </p:nvCxnSpPr>
        <p:spPr>
          <a:xfrm>
            <a:off x="4283339" y="1262525"/>
            <a:ext cx="291900" cy="0"/>
          </a:xfrm>
          <a:prstGeom prst="straightConnector1">
            <a:avLst/>
          </a:prstGeom>
          <a:noFill/>
          <a:ln cap="flat" cmpd="sng" w="9525">
            <a:solidFill>
              <a:schemeClr val="dk2"/>
            </a:solidFill>
            <a:prstDash val="solid"/>
            <a:round/>
            <a:headEnd len="sm" w="sm" type="none"/>
            <a:tailEnd len="med" w="med" type="triangle"/>
          </a:ln>
        </p:spPr>
      </p:cxnSp>
      <p:sp>
        <p:nvSpPr>
          <p:cNvPr id="652" name="Google Shape;652;p25"/>
          <p:cNvSpPr/>
          <p:nvPr/>
        </p:nvSpPr>
        <p:spPr>
          <a:xfrm>
            <a:off x="624075" y="3613550"/>
            <a:ext cx="523500" cy="523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5"/>
          <p:cNvSpPr/>
          <p:nvPr/>
        </p:nvSpPr>
        <p:spPr>
          <a:xfrm>
            <a:off x="859969" y="38393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5"/>
          <p:cNvSpPr/>
          <p:nvPr/>
        </p:nvSpPr>
        <p:spPr>
          <a:xfrm>
            <a:off x="1157475" y="3613550"/>
            <a:ext cx="523500" cy="523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5"/>
          <p:cNvSpPr/>
          <p:nvPr/>
        </p:nvSpPr>
        <p:spPr>
          <a:xfrm>
            <a:off x="1393369" y="38393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5"/>
          <p:cNvSpPr/>
          <p:nvPr/>
        </p:nvSpPr>
        <p:spPr>
          <a:xfrm>
            <a:off x="624075" y="4146950"/>
            <a:ext cx="523500" cy="523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5"/>
          <p:cNvSpPr/>
          <p:nvPr/>
        </p:nvSpPr>
        <p:spPr>
          <a:xfrm>
            <a:off x="859969" y="43727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5"/>
          <p:cNvSpPr/>
          <p:nvPr/>
        </p:nvSpPr>
        <p:spPr>
          <a:xfrm>
            <a:off x="1157475" y="4146950"/>
            <a:ext cx="523500" cy="523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5"/>
          <p:cNvSpPr/>
          <p:nvPr/>
        </p:nvSpPr>
        <p:spPr>
          <a:xfrm>
            <a:off x="1393369" y="43727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5"/>
          <p:cNvSpPr/>
          <p:nvPr/>
        </p:nvSpPr>
        <p:spPr>
          <a:xfrm>
            <a:off x="2391131" y="2269075"/>
            <a:ext cx="70500" cy="7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5"/>
          <p:cNvSpPr/>
          <p:nvPr/>
        </p:nvSpPr>
        <p:spPr>
          <a:xfrm>
            <a:off x="5936519" y="2269075"/>
            <a:ext cx="70500" cy="7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5"/>
          <p:cNvSpPr/>
          <p:nvPr/>
        </p:nvSpPr>
        <p:spPr>
          <a:xfrm>
            <a:off x="3942420" y="2040475"/>
            <a:ext cx="70500" cy="7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3" name="Google Shape;663;p25"/>
          <p:cNvCxnSpPr>
            <a:stCxn id="660" idx="6"/>
            <a:endCxn id="662" idx="2"/>
          </p:cNvCxnSpPr>
          <p:nvPr/>
        </p:nvCxnSpPr>
        <p:spPr>
          <a:xfrm flipH="1" rot="10800000">
            <a:off x="2461631" y="2075725"/>
            <a:ext cx="1480800" cy="228600"/>
          </a:xfrm>
          <a:prstGeom prst="curvedConnector3">
            <a:avLst>
              <a:gd fmla="val 50000" name="adj1"/>
            </a:avLst>
          </a:prstGeom>
          <a:noFill/>
          <a:ln cap="flat" cmpd="sng" w="9525">
            <a:solidFill>
              <a:srgbClr val="FF0000"/>
            </a:solidFill>
            <a:prstDash val="solid"/>
            <a:round/>
            <a:headEnd len="sm" w="sm" type="none"/>
            <a:tailEnd len="sm" w="sm" type="none"/>
          </a:ln>
        </p:spPr>
      </p:cxnSp>
      <p:cxnSp>
        <p:nvCxnSpPr>
          <p:cNvPr id="664" name="Google Shape;664;p25"/>
          <p:cNvCxnSpPr>
            <a:stCxn id="662" idx="4"/>
            <a:endCxn id="661" idx="0"/>
          </p:cNvCxnSpPr>
          <p:nvPr/>
        </p:nvCxnSpPr>
        <p:spPr>
          <a:xfrm flipH="1" rot="-5400000">
            <a:off x="4895670" y="1192975"/>
            <a:ext cx="158100" cy="1994100"/>
          </a:xfrm>
          <a:prstGeom prst="curvedConnector3">
            <a:avLst>
              <a:gd fmla="val 50000" name="adj1"/>
            </a:avLst>
          </a:prstGeom>
          <a:noFill/>
          <a:ln cap="flat" cmpd="sng" w="9525">
            <a:solidFill>
              <a:srgbClr val="FF0000"/>
            </a:solidFill>
            <a:prstDash val="solid"/>
            <a:round/>
            <a:headEnd len="sm" w="sm" type="none"/>
            <a:tailEnd len="sm" w="sm" type="none"/>
          </a:ln>
        </p:spPr>
      </p:cxnSp>
      <p:sp>
        <p:nvSpPr>
          <p:cNvPr id="665" name="Google Shape;665;p25"/>
          <p:cNvSpPr/>
          <p:nvPr/>
        </p:nvSpPr>
        <p:spPr>
          <a:xfrm>
            <a:off x="993556" y="4004450"/>
            <a:ext cx="70500" cy="7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5"/>
          <p:cNvSpPr/>
          <p:nvPr/>
        </p:nvSpPr>
        <p:spPr>
          <a:xfrm>
            <a:off x="2277666" y="3869538"/>
            <a:ext cx="523500" cy="523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5"/>
          <p:cNvSpPr/>
          <p:nvPr/>
        </p:nvSpPr>
        <p:spPr>
          <a:xfrm>
            <a:off x="2513560" y="4095300"/>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8" name="Google Shape;668;p25"/>
          <p:cNvCxnSpPr/>
          <p:nvPr/>
        </p:nvCxnSpPr>
        <p:spPr>
          <a:xfrm>
            <a:off x="1821869" y="4147000"/>
            <a:ext cx="332100" cy="0"/>
          </a:xfrm>
          <a:prstGeom prst="straightConnector1">
            <a:avLst/>
          </a:prstGeom>
          <a:noFill/>
          <a:ln cap="flat" cmpd="sng" w="9525">
            <a:solidFill>
              <a:schemeClr val="dk2"/>
            </a:solidFill>
            <a:prstDash val="solid"/>
            <a:round/>
            <a:headEnd len="sm" w="sm" type="none"/>
            <a:tailEnd len="med" w="med" type="triangle"/>
          </a:ln>
        </p:spPr>
      </p:cxnSp>
      <p:sp>
        <p:nvSpPr>
          <p:cNvPr id="669" name="Google Shape;669;p25"/>
          <p:cNvSpPr/>
          <p:nvPr/>
        </p:nvSpPr>
        <p:spPr>
          <a:xfrm>
            <a:off x="3458288" y="3613550"/>
            <a:ext cx="523500" cy="523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5"/>
          <p:cNvSpPr/>
          <p:nvPr/>
        </p:nvSpPr>
        <p:spPr>
          <a:xfrm>
            <a:off x="3694181" y="38393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5"/>
          <p:cNvSpPr/>
          <p:nvPr/>
        </p:nvSpPr>
        <p:spPr>
          <a:xfrm>
            <a:off x="3991688" y="3613550"/>
            <a:ext cx="523500" cy="523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5"/>
          <p:cNvSpPr/>
          <p:nvPr/>
        </p:nvSpPr>
        <p:spPr>
          <a:xfrm>
            <a:off x="4227581" y="38393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5"/>
          <p:cNvSpPr/>
          <p:nvPr/>
        </p:nvSpPr>
        <p:spPr>
          <a:xfrm>
            <a:off x="3458288" y="4146950"/>
            <a:ext cx="523500" cy="523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5"/>
          <p:cNvSpPr/>
          <p:nvPr/>
        </p:nvSpPr>
        <p:spPr>
          <a:xfrm>
            <a:off x="3694181" y="43727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5"/>
          <p:cNvSpPr/>
          <p:nvPr/>
        </p:nvSpPr>
        <p:spPr>
          <a:xfrm>
            <a:off x="3991688" y="4146950"/>
            <a:ext cx="523500" cy="523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5"/>
          <p:cNvSpPr/>
          <p:nvPr/>
        </p:nvSpPr>
        <p:spPr>
          <a:xfrm>
            <a:off x="4227581" y="43727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5"/>
          <p:cNvSpPr/>
          <p:nvPr/>
        </p:nvSpPr>
        <p:spPr>
          <a:xfrm>
            <a:off x="3827769" y="4004450"/>
            <a:ext cx="70500" cy="7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8" name="Google Shape;678;p25"/>
          <p:cNvCxnSpPr/>
          <p:nvPr/>
        </p:nvCxnSpPr>
        <p:spPr>
          <a:xfrm>
            <a:off x="4666147" y="4147000"/>
            <a:ext cx="332100" cy="0"/>
          </a:xfrm>
          <a:prstGeom prst="straightConnector1">
            <a:avLst/>
          </a:prstGeom>
          <a:noFill/>
          <a:ln cap="flat" cmpd="sng" w="9525">
            <a:solidFill>
              <a:schemeClr val="dk2"/>
            </a:solidFill>
            <a:prstDash val="solid"/>
            <a:round/>
            <a:headEnd len="sm" w="sm" type="none"/>
            <a:tailEnd len="med" w="med" type="triangle"/>
          </a:ln>
        </p:spPr>
      </p:cxnSp>
      <p:sp>
        <p:nvSpPr>
          <p:cNvPr id="679" name="Google Shape;679;p25"/>
          <p:cNvSpPr/>
          <p:nvPr/>
        </p:nvSpPr>
        <p:spPr>
          <a:xfrm>
            <a:off x="5124622" y="3537350"/>
            <a:ext cx="523500" cy="523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5"/>
          <p:cNvSpPr/>
          <p:nvPr/>
        </p:nvSpPr>
        <p:spPr>
          <a:xfrm>
            <a:off x="5360516" y="37631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5"/>
          <p:cNvSpPr/>
          <p:nvPr/>
        </p:nvSpPr>
        <p:spPr>
          <a:xfrm>
            <a:off x="5658022" y="3537350"/>
            <a:ext cx="523500" cy="523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5"/>
          <p:cNvSpPr/>
          <p:nvPr/>
        </p:nvSpPr>
        <p:spPr>
          <a:xfrm>
            <a:off x="5893916" y="37631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5"/>
          <p:cNvSpPr/>
          <p:nvPr/>
        </p:nvSpPr>
        <p:spPr>
          <a:xfrm>
            <a:off x="5124622" y="4223150"/>
            <a:ext cx="523500" cy="523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5"/>
          <p:cNvSpPr/>
          <p:nvPr/>
        </p:nvSpPr>
        <p:spPr>
          <a:xfrm>
            <a:off x="5360516" y="44489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5"/>
          <p:cNvSpPr/>
          <p:nvPr/>
        </p:nvSpPr>
        <p:spPr>
          <a:xfrm>
            <a:off x="5658022" y="4223150"/>
            <a:ext cx="523500" cy="523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5"/>
          <p:cNvSpPr/>
          <p:nvPr/>
        </p:nvSpPr>
        <p:spPr>
          <a:xfrm>
            <a:off x="5893916" y="44489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5"/>
          <p:cNvSpPr/>
          <p:nvPr/>
        </p:nvSpPr>
        <p:spPr>
          <a:xfrm>
            <a:off x="5494103" y="3765784"/>
            <a:ext cx="70500" cy="7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5"/>
          <p:cNvSpPr/>
          <p:nvPr/>
        </p:nvSpPr>
        <p:spPr>
          <a:xfrm>
            <a:off x="5494103" y="4451584"/>
            <a:ext cx="70500" cy="7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5"/>
          <p:cNvSpPr/>
          <p:nvPr/>
        </p:nvSpPr>
        <p:spPr>
          <a:xfrm>
            <a:off x="6801022" y="3613550"/>
            <a:ext cx="523500" cy="523500"/>
          </a:xfrm>
          <a:prstGeom prst="rect">
            <a:avLst/>
          </a:prstGeom>
          <a:solidFill>
            <a:srgbClr val="F6FF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5"/>
          <p:cNvSpPr/>
          <p:nvPr/>
        </p:nvSpPr>
        <p:spPr>
          <a:xfrm>
            <a:off x="7036916" y="38393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5"/>
          <p:cNvSpPr/>
          <p:nvPr/>
        </p:nvSpPr>
        <p:spPr>
          <a:xfrm>
            <a:off x="6801022" y="4146950"/>
            <a:ext cx="523500" cy="523500"/>
          </a:xfrm>
          <a:prstGeom prst="rect">
            <a:avLst/>
          </a:prstGeom>
          <a:solidFill>
            <a:srgbClr val="D2D8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5"/>
          <p:cNvSpPr/>
          <p:nvPr/>
        </p:nvSpPr>
        <p:spPr>
          <a:xfrm>
            <a:off x="7036916" y="437271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5"/>
          <p:cNvSpPr/>
          <p:nvPr/>
        </p:nvSpPr>
        <p:spPr>
          <a:xfrm>
            <a:off x="7038234" y="4004450"/>
            <a:ext cx="70500" cy="7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5"/>
          <p:cNvSpPr/>
          <p:nvPr/>
        </p:nvSpPr>
        <p:spPr>
          <a:xfrm>
            <a:off x="7944022" y="3878088"/>
            <a:ext cx="523500" cy="523500"/>
          </a:xfrm>
          <a:prstGeom prst="rect">
            <a:avLst/>
          </a:prstGeom>
          <a:solidFill>
            <a:srgbClr val="DFEA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5"/>
          <p:cNvSpPr/>
          <p:nvPr/>
        </p:nvSpPr>
        <p:spPr>
          <a:xfrm>
            <a:off x="8179916" y="4103850"/>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6" name="Google Shape;696;p25"/>
          <p:cNvCxnSpPr/>
          <p:nvPr/>
        </p:nvCxnSpPr>
        <p:spPr>
          <a:xfrm>
            <a:off x="6336806" y="3796197"/>
            <a:ext cx="332100" cy="0"/>
          </a:xfrm>
          <a:prstGeom prst="straightConnector1">
            <a:avLst/>
          </a:prstGeom>
          <a:noFill/>
          <a:ln cap="flat" cmpd="sng" w="9525">
            <a:solidFill>
              <a:schemeClr val="dk2"/>
            </a:solidFill>
            <a:prstDash val="solid"/>
            <a:round/>
            <a:headEnd len="sm" w="sm" type="none"/>
            <a:tailEnd len="med" w="med" type="triangle"/>
          </a:ln>
        </p:spPr>
      </p:cxnSp>
      <p:cxnSp>
        <p:nvCxnSpPr>
          <p:cNvPr id="697" name="Google Shape;697;p25"/>
          <p:cNvCxnSpPr/>
          <p:nvPr/>
        </p:nvCxnSpPr>
        <p:spPr>
          <a:xfrm>
            <a:off x="6336806" y="4481997"/>
            <a:ext cx="332100" cy="0"/>
          </a:xfrm>
          <a:prstGeom prst="straightConnector1">
            <a:avLst/>
          </a:prstGeom>
          <a:noFill/>
          <a:ln cap="flat" cmpd="sng" w="9525">
            <a:solidFill>
              <a:schemeClr val="dk2"/>
            </a:solidFill>
            <a:prstDash val="solid"/>
            <a:round/>
            <a:headEnd len="sm" w="sm" type="none"/>
            <a:tailEnd len="med" w="med" type="triangle"/>
          </a:ln>
        </p:spPr>
      </p:cxnSp>
      <p:cxnSp>
        <p:nvCxnSpPr>
          <p:cNvPr id="698" name="Google Shape;698;p25"/>
          <p:cNvCxnSpPr/>
          <p:nvPr/>
        </p:nvCxnSpPr>
        <p:spPr>
          <a:xfrm>
            <a:off x="7485547" y="4147000"/>
            <a:ext cx="332100" cy="0"/>
          </a:xfrm>
          <a:prstGeom prst="straightConnector1">
            <a:avLst/>
          </a:prstGeom>
          <a:noFill/>
          <a:ln cap="flat" cmpd="sng" w="9525">
            <a:solidFill>
              <a:schemeClr val="dk2"/>
            </a:solidFill>
            <a:prstDash val="solid"/>
            <a:round/>
            <a:headEnd len="sm" w="sm" type="none"/>
            <a:tailEnd len="med" w="med" type="triangle"/>
          </a:ln>
        </p:spPr>
      </p:cxnSp>
      <p:sp>
        <p:nvSpPr>
          <p:cNvPr id="699" name="Google Shape;699;p25"/>
          <p:cNvSpPr txBox="1"/>
          <p:nvPr/>
        </p:nvSpPr>
        <p:spPr>
          <a:xfrm>
            <a:off x="5221494" y="3252706"/>
            <a:ext cx="10161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Lerp 1 &amp; 2</a:t>
            </a:r>
            <a:endParaRPr b="0" i="0" sz="1100" u="none" cap="none" strike="noStrike">
              <a:solidFill>
                <a:srgbClr val="000000"/>
              </a:solidFill>
              <a:latin typeface="Arial"/>
              <a:ea typeface="Arial"/>
              <a:cs typeface="Arial"/>
              <a:sym typeface="Arial"/>
            </a:endParaRPr>
          </a:p>
        </p:txBody>
      </p:sp>
      <p:sp>
        <p:nvSpPr>
          <p:cNvPr id="700" name="Google Shape;700;p25"/>
          <p:cNvSpPr txBox="1"/>
          <p:nvPr/>
        </p:nvSpPr>
        <p:spPr>
          <a:xfrm>
            <a:off x="6765625" y="3252706"/>
            <a:ext cx="10161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Lerp 3</a:t>
            </a:r>
            <a:endParaRPr b="0" i="0" sz="1100" u="none" cap="none" strike="noStrike">
              <a:solidFill>
                <a:srgbClr val="000000"/>
              </a:solidFill>
              <a:latin typeface="Arial"/>
              <a:ea typeface="Arial"/>
              <a:cs typeface="Arial"/>
              <a:sym typeface="Arial"/>
            </a:endParaRPr>
          </a:p>
        </p:txBody>
      </p:sp>
      <p:sp>
        <p:nvSpPr>
          <p:cNvPr id="701" name="Google Shape;701;p25"/>
          <p:cNvSpPr txBox="1"/>
          <p:nvPr/>
        </p:nvSpPr>
        <p:spPr>
          <a:xfrm>
            <a:off x="553615" y="3124775"/>
            <a:ext cx="22860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Nearest Neighbor (No Lerps)</a:t>
            </a:r>
            <a:endParaRPr b="0" i="0" sz="1200" u="none" cap="none" strike="noStrike">
              <a:solidFill>
                <a:srgbClr val="000000"/>
              </a:solidFill>
              <a:latin typeface="Arial"/>
              <a:ea typeface="Arial"/>
              <a:cs typeface="Arial"/>
              <a:sym typeface="Arial"/>
            </a:endParaRPr>
          </a:p>
        </p:txBody>
      </p:sp>
      <p:sp>
        <p:nvSpPr>
          <p:cNvPr id="702" name="Google Shape;702;p25"/>
          <p:cNvSpPr txBox="1"/>
          <p:nvPr/>
        </p:nvSpPr>
        <p:spPr>
          <a:xfrm>
            <a:off x="3372190" y="3113113"/>
            <a:ext cx="22860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Bilinear (3 Lerps)</a:t>
            </a:r>
            <a:endParaRPr b="0" i="0" sz="1200" u="none" cap="none" strike="noStrike">
              <a:solidFill>
                <a:srgbClr val="000000"/>
              </a:solidFill>
              <a:latin typeface="Arial"/>
              <a:ea typeface="Arial"/>
              <a:cs typeface="Arial"/>
              <a:sym typeface="Arial"/>
            </a:endParaRPr>
          </a:p>
        </p:txBody>
      </p:sp>
      <p:cxnSp>
        <p:nvCxnSpPr>
          <p:cNvPr id="703" name="Google Shape;703;p25"/>
          <p:cNvCxnSpPr/>
          <p:nvPr/>
        </p:nvCxnSpPr>
        <p:spPr>
          <a:xfrm>
            <a:off x="3133950" y="3009600"/>
            <a:ext cx="0" cy="1917600"/>
          </a:xfrm>
          <a:prstGeom prst="straightConnector1">
            <a:avLst/>
          </a:prstGeom>
          <a:noFill/>
          <a:ln cap="flat" cmpd="sng" w="9525">
            <a:solidFill>
              <a:schemeClr val="dk2"/>
            </a:solidFill>
            <a:prstDash val="solid"/>
            <a:round/>
            <a:headEnd len="sm" w="sm" type="none"/>
            <a:tailEnd len="sm" w="sm" type="none"/>
          </a:ln>
        </p:spPr>
      </p:cxnSp>
      <p:cxnSp>
        <p:nvCxnSpPr>
          <p:cNvPr id="704" name="Google Shape;704;p25"/>
          <p:cNvCxnSpPr/>
          <p:nvPr/>
        </p:nvCxnSpPr>
        <p:spPr>
          <a:xfrm flipH="1" rot="10800000">
            <a:off x="501775" y="2999475"/>
            <a:ext cx="8084100" cy="6600"/>
          </a:xfrm>
          <a:prstGeom prst="straightConnector1">
            <a:avLst/>
          </a:prstGeom>
          <a:noFill/>
          <a:ln cap="flat" cmpd="sng" w="9525">
            <a:solidFill>
              <a:schemeClr val="dk2"/>
            </a:solidFill>
            <a:prstDash val="solid"/>
            <a:round/>
            <a:headEnd len="sm" w="sm" type="none"/>
            <a:tailEnd len="sm" w="sm" type="none"/>
          </a:ln>
        </p:spPr>
      </p:cxnSp>
      <p:cxnSp>
        <p:nvCxnSpPr>
          <p:cNvPr id="705" name="Google Shape;705;p25"/>
          <p:cNvCxnSpPr>
            <a:endCxn id="680" idx="6"/>
          </p:cNvCxnSpPr>
          <p:nvPr/>
        </p:nvCxnSpPr>
        <p:spPr>
          <a:xfrm rot="10800000">
            <a:off x="5431016" y="3798362"/>
            <a:ext cx="498300" cy="5100"/>
          </a:xfrm>
          <a:prstGeom prst="straightConnector1">
            <a:avLst/>
          </a:prstGeom>
          <a:noFill/>
          <a:ln cap="flat" cmpd="sng" w="9525">
            <a:solidFill>
              <a:srgbClr val="FF0000"/>
            </a:solidFill>
            <a:prstDash val="solid"/>
            <a:round/>
            <a:headEnd len="sm" w="sm" type="none"/>
            <a:tailEnd len="sm" w="sm" type="none"/>
          </a:ln>
        </p:spPr>
      </p:cxnSp>
      <p:cxnSp>
        <p:nvCxnSpPr>
          <p:cNvPr id="706" name="Google Shape;706;p25"/>
          <p:cNvCxnSpPr/>
          <p:nvPr/>
        </p:nvCxnSpPr>
        <p:spPr>
          <a:xfrm rot="10800000">
            <a:off x="5431016" y="4484162"/>
            <a:ext cx="498300" cy="5100"/>
          </a:xfrm>
          <a:prstGeom prst="straightConnector1">
            <a:avLst/>
          </a:prstGeom>
          <a:noFill/>
          <a:ln cap="flat" cmpd="sng" w="9525">
            <a:solidFill>
              <a:srgbClr val="FF0000"/>
            </a:solidFill>
            <a:prstDash val="solid"/>
            <a:round/>
            <a:headEnd len="sm" w="sm" type="none"/>
            <a:tailEnd len="sm" w="sm" type="none"/>
          </a:ln>
        </p:spPr>
      </p:cxnSp>
      <p:cxnSp>
        <p:nvCxnSpPr>
          <p:cNvPr id="707" name="Google Shape;707;p25"/>
          <p:cNvCxnSpPr/>
          <p:nvPr/>
        </p:nvCxnSpPr>
        <p:spPr>
          <a:xfrm rot="10800000">
            <a:off x="7072316" y="3845162"/>
            <a:ext cx="0" cy="567900"/>
          </a:xfrm>
          <a:prstGeom prst="straightConnector1">
            <a:avLst/>
          </a:prstGeom>
          <a:noFill/>
          <a:ln cap="flat" cmpd="sng" w="9525">
            <a:solidFill>
              <a:srgbClr val="FF0000"/>
            </a:solidFill>
            <a:prstDash val="solid"/>
            <a:round/>
            <a:headEnd len="sm" w="sm" type="none"/>
            <a:tailEnd len="sm" w="sm" type="none"/>
          </a:ln>
        </p:spPr>
      </p:cxnSp>
      <p:cxnSp>
        <p:nvCxnSpPr>
          <p:cNvPr id="708" name="Google Shape;708;p25"/>
          <p:cNvCxnSpPr/>
          <p:nvPr/>
        </p:nvCxnSpPr>
        <p:spPr>
          <a:xfrm>
            <a:off x="6492925" y="926630"/>
            <a:ext cx="0" cy="2088300"/>
          </a:xfrm>
          <a:prstGeom prst="straightConnector1">
            <a:avLst/>
          </a:prstGeom>
          <a:noFill/>
          <a:ln cap="flat" cmpd="sng" w="9525">
            <a:solidFill>
              <a:schemeClr val="dk2"/>
            </a:solidFill>
            <a:prstDash val="solid"/>
            <a:round/>
            <a:headEnd len="sm" w="sm" type="none"/>
            <a:tailEnd len="sm" w="sm" type="none"/>
          </a:ln>
        </p:spPr>
      </p:cxnSp>
      <p:sp>
        <p:nvSpPr>
          <p:cNvPr id="709" name="Google Shape;709;p25"/>
          <p:cNvSpPr txBox="1"/>
          <p:nvPr/>
        </p:nvSpPr>
        <p:spPr>
          <a:xfrm>
            <a:off x="6668890" y="907625"/>
            <a:ext cx="22860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Linear Interpolation (Lerp)</a:t>
            </a:r>
            <a:endParaRPr b="0" i="0" sz="1200" u="none" cap="none" strike="noStrike">
              <a:solidFill>
                <a:srgbClr val="000000"/>
              </a:solidFill>
              <a:latin typeface="Arial"/>
              <a:ea typeface="Arial"/>
              <a:cs typeface="Arial"/>
              <a:sym typeface="Arial"/>
            </a:endParaRPr>
          </a:p>
        </p:txBody>
      </p:sp>
      <p:sp>
        <p:nvSpPr>
          <p:cNvPr id="710" name="Google Shape;710;p25"/>
          <p:cNvSpPr/>
          <p:nvPr/>
        </p:nvSpPr>
        <p:spPr>
          <a:xfrm>
            <a:off x="6708397" y="1588100"/>
            <a:ext cx="523500" cy="523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5"/>
          <p:cNvSpPr/>
          <p:nvPr/>
        </p:nvSpPr>
        <p:spPr>
          <a:xfrm>
            <a:off x="6944291" y="181386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5"/>
          <p:cNvSpPr/>
          <p:nvPr/>
        </p:nvSpPr>
        <p:spPr>
          <a:xfrm>
            <a:off x="7241797" y="1588100"/>
            <a:ext cx="523500" cy="523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5"/>
          <p:cNvSpPr/>
          <p:nvPr/>
        </p:nvSpPr>
        <p:spPr>
          <a:xfrm>
            <a:off x="7477691" y="181386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5"/>
          <p:cNvSpPr/>
          <p:nvPr/>
        </p:nvSpPr>
        <p:spPr>
          <a:xfrm>
            <a:off x="7086823" y="1816534"/>
            <a:ext cx="70500" cy="7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5"/>
          <p:cNvSpPr/>
          <p:nvPr/>
        </p:nvSpPr>
        <p:spPr>
          <a:xfrm>
            <a:off x="8258269" y="1588100"/>
            <a:ext cx="523500" cy="523500"/>
          </a:xfrm>
          <a:prstGeom prst="rect">
            <a:avLst/>
          </a:prstGeom>
          <a:solidFill>
            <a:srgbClr val="F6FF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5"/>
          <p:cNvSpPr/>
          <p:nvPr/>
        </p:nvSpPr>
        <p:spPr>
          <a:xfrm>
            <a:off x="8494163" y="1813862"/>
            <a:ext cx="70500" cy="70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7" name="Google Shape;717;p25"/>
          <p:cNvCxnSpPr/>
          <p:nvPr/>
        </p:nvCxnSpPr>
        <p:spPr>
          <a:xfrm>
            <a:off x="7844381" y="1846947"/>
            <a:ext cx="332100" cy="0"/>
          </a:xfrm>
          <a:prstGeom prst="straightConnector1">
            <a:avLst/>
          </a:prstGeom>
          <a:noFill/>
          <a:ln cap="flat" cmpd="sng" w="9525">
            <a:solidFill>
              <a:schemeClr val="dk2"/>
            </a:solidFill>
            <a:prstDash val="solid"/>
            <a:round/>
            <a:headEnd len="sm" w="sm" type="none"/>
            <a:tailEnd len="med" w="med" type="triangle"/>
          </a:ln>
        </p:spPr>
      </p:cxnSp>
      <p:cxnSp>
        <p:nvCxnSpPr>
          <p:cNvPr id="718" name="Google Shape;718;p25"/>
          <p:cNvCxnSpPr/>
          <p:nvPr/>
        </p:nvCxnSpPr>
        <p:spPr>
          <a:xfrm rot="10800000">
            <a:off x="6999291" y="1849237"/>
            <a:ext cx="498300" cy="5100"/>
          </a:xfrm>
          <a:prstGeom prst="straightConnector1">
            <a:avLst/>
          </a:prstGeom>
          <a:noFill/>
          <a:ln cap="flat" cmpd="sng" w="9525">
            <a:solidFill>
              <a:srgbClr val="FF0000"/>
            </a:solidFill>
            <a:prstDash val="solid"/>
            <a:round/>
            <a:headEnd len="sm" w="sm" type="none"/>
            <a:tailEnd len="sm" w="sm" type="none"/>
          </a:ln>
        </p:spPr>
      </p:cxnSp>
      <p:sp>
        <p:nvSpPr>
          <p:cNvPr id="719" name="Google Shape;719;p25"/>
          <p:cNvSpPr txBox="1"/>
          <p:nvPr/>
        </p:nvSpPr>
        <p:spPr>
          <a:xfrm>
            <a:off x="6668900" y="2286700"/>
            <a:ext cx="2286000" cy="42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25% away from A, sample 75% of A</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Arial"/>
                <a:ea typeface="Arial"/>
                <a:cs typeface="Arial"/>
                <a:sym typeface="Arial"/>
              </a:rPr>
              <a:t>75% away from B, sample 25% of B</a:t>
            </a:r>
            <a:endParaRPr b="0" i="0" sz="1000" u="none" cap="none" strike="noStrike">
              <a:solidFill>
                <a:srgbClr val="000000"/>
              </a:solidFill>
              <a:latin typeface="Arial"/>
              <a:ea typeface="Arial"/>
              <a:cs typeface="Arial"/>
              <a:sym typeface="Arial"/>
            </a:endParaRPr>
          </a:p>
        </p:txBody>
      </p:sp>
      <p:sp>
        <p:nvSpPr>
          <p:cNvPr id="720" name="Google Shape;720;p25"/>
          <p:cNvSpPr txBox="1"/>
          <p:nvPr/>
        </p:nvSpPr>
        <p:spPr>
          <a:xfrm>
            <a:off x="6823425" y="1311201"/>
            <a:ext cx="4101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a:t>
            </a:r>
            <a:endParaRPr b="0" i="0" sz="1100" u="none" cap="none" strike="noStrike">
              <a:solidFill>
                <a:srgbClr val="000000"/>
              </a:solidFill>
              <a:latin typeface="Arial"/>
              <a:ea typeface="Arial"/>
              <a:cs typeface="Arial"/>
              <a:sym typeface="Arial"/>
            </a:endParaRPr>
          </a:p>
        </p:txBody>
      </p:sp>
      <p:sp>
        <p:nvSpPr>
          <p:cNvPr id="721" name="Google Shape;721;p25"/>
          <p:cNvSpPr txBox="1"/>
          <p:nvPr/>
        </p:nvSpPr>
        <p:spPr>
          <a:xfrm>
            <a:off x="7365770" y="1311201"/>
            <a:ext cx="4101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26"/>
          <p:cNvSpPr txBox="1"/>
          <p:nvPr>
            <p:ph type="title"/>
          </p:nvPr>
        </p:nvSpPr>
        <p:spPr>
          <a:xfrm>
            <a:off x="311700" y="445025"/>
            <a:ext cx="8133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6: Drawing Scaled Images</a:t>
            </a:r>
            <a:endParaRPr>
              <a:latin typeface="Exo"/>
              <a:ea typeface="Exo"/>
              <a:cs typeface="Exo"/>
              <a:sym typeface="Exo"/>
            </a:endParaRPr>
          </a:p>
        </p:txBody>
      </p:sp>
      <p:sp>
        <p:nvSpPr>
          <p:cNvPr id="727" name="Google Shape;727;p26"/>
          <p:cNvSpPr txBox="1"/>
          <p:nvPr>
            <p:ph idx="1" type="body"/>
          </p:nvPr>
        </p:nvSpPr>
        <p:spPr>
          <a:xfrm>
            <a:off x="539100" y="1574500"/>
            <a:ext cx="4032900" cy="84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void </a:t>
            </a:r>
            <a:r>
              <a:rPr b="1" lang="en" sz="1150">
                <a:solidFill>
                  <a:srgbClr val="000000"/>
                </a:solidFill>
                <a:latin typeface="Fira Code"/>
                <a:ea typeface="Fira Code"/>
                <a:cs typeface="Fira Code"/>
                <a:sym typeface="Fira Code"/>
              </a:rPr>
              <a:t>rasterize_image</a:t>
            </a:r>
            <a:r>
              <a:rPr lang="en" sz="1150">
                <a:solidFill>
                  <a:srgbClr val="000000"/>
                </a:solidFill>
                <a:latin typeface="Fira Code"/>
                <a:ea typeface="Fira Code"/>
                <a:cs typeface="Fira Code"/>
                <a:sym typeface="Fira Code"/>
              </a:rPr>
              <a:t>(float x0, float y0,</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 sz="1150">
                <a:solidFill>
                  <a:srgbClr val="000000"/>
                </a:solidFill>
                <a:latin typeface="Fira Code"/>
                <a:ea typeface="Fira Code"/>
                <a:cs typeface="Fira Code"/>
                <a:sym typeface="Fira Code"/>
              </a:rPr>
              <a:t>                     float x1, float y1,</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 sz="1150">
                <a:solidFill>
                  <a:srgbClr val="000000"/>
                </a:solidFill>
                <a:latin typeface="Fira Code"/>
                <a:ea typeface="Fira Code"/>
                <a:cs typeface="Fira Code"/>
                <a:sym typeface="Fira Code"/>
              </a:rPr>
              <a:t>                     Texture&amp; tex);</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b="1"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p:txBody>
      </p:sp>
      <p:sp>
        <p:nvSpPr>
          <p:cNvPr id="728" name="Google Shape;728;p26"/>
          <p:cNvSpPr txBox="1"/>
          <p:nvPr>
            <p:ph idx="1" type="body"/>
          </p:nvPr>
        </p:nvSpPr>
        <p:spPr>
          <a:xfrm>
            <a:off x="539100" y="1264150"/>
            <a:ext cx="40329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latin typeface="Helvetica Neue"/>
                <a:ea typeface="Helvetica Neue"/>
                <a:cs typeface="Helvetica Neue"/>
                <a:sym typeface="Helvetica Neue"/>
              </a:rPr>
              <a:t>Implement</a:t>
            </a:r>
            <a:r>
              <a:rPr lang="en" sz="1100">
                <a:latin typeface="Helvetica Neue"/>
                <a:ea typeface="Helvetica Neue"/>
                <a:cs typeface="Helvetica Neue"/>
                <a:sym typeface="Helvetica Neue"/>
              </a:rPr>
              <a:t> (software_renderer.cpp)</a:t>
            </a:r>
            <a:r>
              <a:rPr lang="en" sz="1500">
                <a:latin typeface="Helvetica Neue"/>
                <a:ea typeface="Helvetica Neue"/>
                <a:cs typeface="Helvetica Neue"/>
                <a:sym typeface="Helvetica Neue"/>
              </a:rPr>
              <a:t>:</a:t>
            </a:r>
            <a:endParaRPr sz="1500">
              <a:latin typeface="Helvetica Neue"/>
              <a:ea typeface="Helvetica Neue"/>
              <a:cs typeface="Helvetica Neue"/>
              <a:sym typeface="Helvetica Neue"/>
            </a:endParaRPr>
          </a:p>
        </p:txBody>
      </p:sp>
      <p:sp>
        <p:nvSpPr>
          <p:cNvPr id="729" name="Google Shape;729;p26"/>
          <p:cNvSpPr txBox="1"/>
          <p:nvPr>
            <p:ph idx="1" type="body"/>
          </p:nvPr>
        </p:nvSpPr>
        <p:spPr>
          <a:xfrm>
            <a:off x="539100" y="2656450"/>
            <a:ext cx="4032900" cy="18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000000"/>
                </a:solidFill>
                <a:latin typeface="Fira Code"/>
                <a:ea typeface="Fira Code"/>
                <a:cs typeface="Fira Code"/>
                <a:sym typeface="Fira Code"/>
              </a:rPr>
              <a:t>Void </a:t>
            </a:r>
            <a:r>
              <a:rPr b="1" lang="en" sz="1150">
                <a:solidFill>
                  <a:srgbClr val="000000"/>
                </a:solidFill>
                <a:latin typeface="Fira Code"/>
                <a:ea typeface="Fira Code"/>
                <a:cs typeface="Fira Code"/>
                <a:sym typeface="Fira Code"/>
              </a:rPr>
              <a:t>sample_nearest</a:t>
            </a:r>
            <a:r>
              <a:rPr lang="en" sz="1150">
                <a:solidFill>
                  <a:srgbClr val="000000"/>
                </a:solidFill>
                <a:latin typeface="Fira Code"/>
                <a:ea typeface="Fira Code"/>
                <a:cs typeface="Fira Code"/>
                <a:sym typeface="Fira Code"/>
              </a:rPr>
              <a:t>(Texture&amp; tex,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 sz="1150">
                <a:solidFill>
                  <a:srgbClr val="000000"/>
                </a:solidFill>
                <a:latin typeface="Fira Code"/>
                <a:ea typeface="Fira Code"/>
                <a:cs typeface="Fira Code"/>
                <a:sym typeface="Fira Code"/>
              </a:rPr>
              <a:t>               float u, float v,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               int level);</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void </a:t>
            </a:r>
            <a:r>
              <a:rPr b="1" lang="en" sz="1150">
                <a:solidFill>
                  <a:srgbClr val="000000"/>
                </a:solidFill>
                <a:latin typeface="Fira Code"/>
                <a:ea typeface="Fira Code"/>
                <a:cs typeface="Fira Code"/>
                <a:sym typeface="Fira Code"/>
              </a:rPr>
              <a:t>sample_bilinear</a:t>
            </a:r>
            <a:r>
              <a:rPr lang="en" sz="1150">
                <a:solidFill>
                  <a:srgbClr val="000000"/>
                </a:solidFill>
                <a:latin typeface="Fira Code"/>
                <a:ea typeface="Fira Code"/>
                <a:cs typeface="Fira Code"/>
                <a:sym typeface="Fira Code"/>
              </a:rPr>
              <a:t>(Texture&amp; tex,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rPr lang="en" sz="1150">
                <a:solidFill>
                  <a:srgbClr val="000000"/>
                </a:solidFill>
                <a:latin typeface="Fira Code"/>
                <a:ea typeface="Fira Code"/>
                <a:cs typeface="Fira Code"/>
                <a:sym typeface="Fira Code"/>
              </a:rPr>
              <a:t>                     float u, float v,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                     int level)</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Clr>
                <a:schemeClr val="dk1"/>
              </a:buClr>
              <a:buSzPts val="1100"/>
              <a:buFont typeface="Arial"/>
              <a:buNone/>
            </a:pPr>
            <a:r>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b="1"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b="1"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p:txBody>
      </p:sp>
      <p:sp>
        <p:nvSpPr>
          <p:cNvPr id="730" name="Google Shape;730;p26"/>
          <p:cNvSpPr txBox="1"/>
          <p:nvPr>
            <p:ph idx="1" type="body"/>
          </p:nvPr>
        </p:nvSpPr>
        <p:spPr>
          <a:xfrm>
            <a:off x="539095" y="2346100"/>
            <a:ext cx="40329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latin typeface="Helvetica Neue"/>
                <a:ea typeface="Helvetica Neue"/>
                <a:cs typeface="Helvetica Neue"/>
                <a:sym typeface="Helvetica Neue"/>
              </a:rPr>
              <a:t>Implement</a:t>
            </a:r>
            <a:r>
              <a:rPr lang="en" sz="1100">
                <a:latin typeface="Helvetica Neue"/>
                <a:ea typeface="Helvetica Neue"/>
                <a:cs typeface="Helvetica Neue"/>
                <a:sym typeface="Helvetica Neue"/>
              </a:rPr>
              <a:t> (texture.cpp)</a:t>
            </a:r>
            <a:r>
              <a:rPr lang="en" sz="1500">
                <a:latin typeface="Helvetica Neue"/>
                <a:ea typeface="Helvetica Neue"/>
                <a:cs typeface="Helvetica Neue"/>
                <a:sym typeface="Helvetica Neue"/>
              </a:rPr>
              <a:t>:</a:t>
            </a:r>
            <a:endParaRPr sz="1500">
              <a:latin typeface="Helvetica Neue"/>
              <a:ea typeface="Helvetica Neue"/>
              <a:cs typeface="Helvetica Neue"/>
              <a:sym typeface="Helvetica Neue"/>
            </a:endParaRPr>
          </a:p>
        </p:txBody>
      </p:sp>
      <p:sp>
        <p:nvSpPr>
          <p:cNvPr id="731" name="Google Shape;731;p26"/>
          <p:cNvSpPr txBox="1"/>
          <p:nvPr>
            <p:ph idx="1" type="body"/>
          </p:nvPr>
        </p:nvSpPr>
        <p:spPr>
          <a:xfrm>
            <a:off x="4488125" y="1140938"/>
            <a:ext cx="40329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100">
                <a:latin typeface="Helvetica Neue"/>
                <a:ea typeface="Helvetica Neue"/>
                <a:cs typeface="Helvetica Neue"/>
                <a:sym typeface="Helvetica Neue"/>
              </a:rPr>
              <a:t>rasterize_image( ) should use a sampler to call nearest or bilinear.</a:t>
            </a:r>
            <a:endParaRPr sz="1100">
              <a:latin typeface="Helvetica Neue"/>
              <a:ea typeface="Helvetica Neue"/>
              <a:cs typeface="Helvetica Neue"/>
              <a:sym typeface="Helvetica Neue"/>
            </a:endParaRPr>
          </a:p>
        </p:txBody>
      </p:sp>
      <p:sp>
        <p:nvSpPr>
          <p:cNvPr id="732" name="Google Shape;732;p26"/>
          <p:cNvSpPr txBox="1"/>
          <p:nvPr>
            <p:ph idx="1" type="body"/>
          </p:nvPr>
        </p:nvSpPr>
        <p:spPr>
          <a:xfrm>
            <a:off x="4503680" y="1704313"/>
            <a:ext cx="4032900" cy="8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1100">
                <a:latin typeface="Helvetica Neue"/>
                <a:ea typeface="Helvetica Neue"/>
                <a:cs typeface="Helvetica Neue"/>
                <a:sym typeface="Helvetica Neue"/>
              </a:rPr>
              <a:t>(u,v) should be coordinates into the normalized texture.</a:t>
            </a:r>
            <a:endParaRPr sz="1100">
              <a:latin typeface="Helvetica Neue"/>
              <a:ea typeface="Helvetica Neue"/>
              <a:cs typeface="Helvetica Neue"/>
              <a:sym typeface="Helvetica Neue"/>
            </a:endParaRPr>
          </a:p>
        </p:txBody>
      </p:sp>
      <p:sp>
        <p:nvSpPr>
          <p:cNvPr id="733" name="Google Shape;733;p26"/>
          <p:cNvSpPr txBox="1"/>
          <p:nvPr>
            <p:ph idx="1" type="body"/>
          </p:nvPr>
        </p:nvSpPr>
        <p:spPr>
          <a:xfrm>
            <a:off x="4503680" y="2008063"/>
            <a:ext cx="4032900" cy="8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1100">
                <a:latin typeface="Helvetica Neue"/>
                <a:ea typeface="Helvetica Neue"/>
                <a:cs typeface="Helvetica Neue"/>
                <a:sym typeface="Helvetica Neue"/>
              </a:rPr>
              <a:t>level is the mipmap you’re indexing into. If you haven’t done task 7, set this value to 0 for now (more on this in the next slide). </a:t>
            </a:r>
            <a:endParaRPr sz="1100">
              <a:latin typeface="Helvetica Neue"/>
              <a:ea typeface="Helvetica Neue"/>
              <a:cs typeface="Helvetica Neue"/>
              <a:sym typeface="Helvetica Neue"/>
            </a:endParaRPr>
          </a:p>
        </p:txBody>
      </p:sp>
      <p:sp>
        <p:nvSpPr>
          <p:cNvPr id="734" name="Google Shape;734;p26"/>
          <p:cNvSpPr txBox="1"/>
          <p:nvPr>
            <p:ph idx="1" type="body"/>
          </p:nvPr>
        </p:nvSpPr>
        <p:spPr>
          <a:xfrm>
            <a:off x="4572000" y="2777000"/>
            <a:ext cx="4032900" cy="210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000">
                <a:latin typeface="Helvetica Neue"/>
                <a:ea typeface="Helvetica Neue"/>
                <a:cs typeface="Helvetica Neue"/>
                <a:sym typeface="Helvetica Neue"/>
              </a:rPr>
              <a:t>(taken from texture.h)</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100">
                <a:latin typeface="Helvetica Neue"/>
                <a:ea typeface="Helvetica Neue"/>
                <a:cs typeface="Helvetica Neue"/>
                <a:sym typeface="Helvetica Neue"/>
              </a:rPr>
              <a:t>struct Texture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100">
                <a:latin typeface="Helvetica Neue"/>
                <a:ea typeface="Helvetica Neue"/>
                <a:cs typeface="Helvetica Neue"/>
                <a:sym typeface="Helvetica Neue"/>
              </a:rPr>
              <a:t>  size_t width;</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100">
                <a:latin typeface="Helvetica Neue"/>
                <a:ea typeface="Helvetica Neue"/>
                <a:cs typeface="Helvetica Neue"/>
                <a:sym typeface="Helvetica Neue"/>
              </a:rPr>
              <a:t>  size_t height;</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rPr lang="en" sz="1100">
                <a:latin typeface="Helvetica Neue"/>
                <a:ea typeface="Helvetica Neue"/>
                <a:cs typeface="Helvetica Neue"/>
                <a:sym typeface="Helvetica Neue"/>
              </a:rPr>
              <a:t>  std::vector&lt;MipLevel&gt; mipmap;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rPr lang="en" sz="1100">
                <a:latin typeface="Helvetica Neue"/>
                <a:ea typeface="Helvetica Neue"/>
                <a:cs typeface="Helvetica Neue"/>
                <a:sym typeface="Helvetica Neue"/>
              </a:rPr>
              <a:t>struct MipLevel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rPr lang="en" sz="1100">
                <a:latin typeface="Helvetica Neue"/>
                <a:ea typeface="Helvetica Neue"/>
                <a:cs typeface="Helvetica Neue"/>
                <a:sym typeface="Helvetica Neue"/>
              </a:rPr>
              <a:t>  size_t width;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rPr lang="en" sz="1100">
                <a:latin typeface="Helvetica Neue"/>
                <a:ea typeface="Helvetica Neue"/>
                <a:cs typeface="Helvetica Neue"/>
                <a:sym typeface="Helvetica Neue"/>
              </a:rPr>
              <a:t>  size_t height;</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rPr lang="en" sz="1100">
                <a:latin typeface="Helvetica Neue"/>
                <a:ea typeface="Helvetica Neue"/>
                <a:cs typeface="Helvetica Neue"/>
                <a:sym typeface="Helvetica Neue"/>
              </a:rPr>
              <a:t>  std::vector&lt;unsigned char&gt; texels;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SzPts val="1800"/>
              <a:buNone/>
            </a:pPr>
            <a:r>
              <a:rPr lang="en" sz="1100">
                <a:latin typeface="Helvetica Neue"/>
                <a:ea typeface="Helvetica Neue"/>
                <a:cs typeface="Helvetica Neue"/>
                <a:sym typeface="Helvetica Neue"/>
              </a:rPr>
              <a:t> </a:t>
            </a:r>
            <a:endParaRPr sz="1100">
              <a:latin typeface="Helvetica Neue"/>
              <a:ea typeface="Helvetica Neue"/>
              <a:cs typeface="Helvetica Neue"/>
              <a:sym typeface="Helvetica Neue"/>
            </a:endParaRPr>
          </a:p>
        </p:txBody>
      </p:sp>
      <p:cxnSp>
        <p:nvCxnSpPr>
          <p:cNvPr id="735" name="Google Shape;735;p26"/>
          <p:cNvCxnSpPr/>
          <p:nvPr/>
        </p:nvCxnSpPr>
        <p:spPr>
          <a:xfrm>
            <a:off x="4219050" y="1217150"/>
            <a:ext cx="0" cy="3708000"/>
          </a:xfrm>
          <a:prstGeom prst="straightConnector1">
            <a:avLst/>
          </a:prstGeom>
          <a:noFill/>
          <a:ln cap="flat" cmpd="sng" w="9525">
            <a:solidFill>
              <a:schemeClr val="dk2"/>
            </a:solidFill>
            <a:prstDash val="solid"/>
            <a:round/>
            <a:headEnd len="sm" w="sm" type="none"/>
            <a:tailEnd len="sm" w="sm" type="none"/>
          </a:ln>
        </p:spPr>
      </p:cxnSp>
      <p:cxnSp>
        <p:nvCxnSpPr>
          <p:cNvPr id="736" name="Google Shape;736;p26"/>
          <p:cNvCxnSpPr/>
          <p:nvPr/>
        </p:nvCxnSpPr>
        <p:spPr>
          <a:xfrm rot="10800000">
            <a:off x="4223025" y="2732650"/>
            <a:ext cx="4598100" cy="0"/>
          </a:xfrm>
          <a:prstGeom prst="straightConnector1">
            <a:avLst/>
          </a:prstGeom>
          <a:noFill/>
          <a:ln cap="flat" cmpd="sng" w="9525">
            <a:solidFill>
              <a:schemeClr val="dk2"/>
            </a:solidFill>
            <a:prstDash val="solid"/>
            <a:round/>
            <a:headEnd len="sm" w="sm" type="none"/>
            <a:tailEnd len="sm" w="sm" type="none"/>
          </a:ln>
        </p:spPr>
      </p:cxnSp>
      <p:sp>
        <p:nvSpPr>
          <p:cNvPr id="737" name="Google Shape;737;p26"/>
          <p:cNvSpPr txBox="1"/>
          <p:nvPr>
            <p:ph idx="1" type="body"/>
          </p:nvPr>
        </p:nvSpPr>
        <p:spPr>
          <a:xfrm>
            <a:off x="7525474" y="2913175"/>
            <a:ext cx="1473300" cy="68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sz="1100">
                <a:latin typeface="Helvetica Neue"/>
                <a:ea typeface="Helvetica Neue"/>
                <a:cs typeface="Helvetica Neue"/>
                <a:sym typeface="Helvetica Neue"/>
              </a:rPr>
              <a:t>Pixels are laid out in RGBA format</a:t>
            </a:r>
            <a:endParaRPr sz="1100">
              <a:latin typeface="Helvetica Neue"/>
              <a:ea typeface="Helvetica Neue"/>
              <a:cs typeface="Helvetica Neue"/>
              <a:sym typeface="Helvetica Neue"/>
            </a:endParaRPr>
          </a:p>
        </p:txBody>
      </p:sp>
      <p:sp>
        <p:nvSpPr>
          <p:cNvPr id="738" name="Google Shape;738;p26"/>
          <p:cNvSpPr/>
          <p:nvPr/>
        </p:nvSpPr>
        <p:spPr>
          <a:xfrm>
            <a:off x="7280940" y="3474551"/>
            <a:ext cx="988709" cy="1360257"/>
          </a:xfrm>
          <a:custGeom>
            <a:rect b="b" l="l" r="r" t="t"/>
            <a:pathLst>
              <a:path extrusionOk="0" h="28499" w="21862">
                <a:moveTo>
                  <a:pt x="21862" y="0"/>
                </a:moveTo>
                <a:cubicBezTo>
                  <a:pt x="21862" y="11973"/>
                  <a:pt x="11973" y="28499"/>
                  <a:pt x="0" y="28499"/>
                </a:cubicBezTo>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1128a6d19a1_0_2"/>
          <p:cNvSpPr txBox="1"/>
          <p:nvPr>
            <p:ph type="title"/>
          </p:nvPr>
        </p:nvSpPr>
        <p:spPr>
          <a:xfrm>
            <a:off x="311700" y="445025"/>
            <a:ext cx="8133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7: MipMap Creation</a:t>
            </a:r>
            <a:endParaRPr>
              <a:latin typeface="Exo"/>
              <a:ea typeface="Exo"/>
              <a:cs typeface="Exo"/>
              <a:sym typeface="Exo"/>
            </a:endParaRPr>
          </a:p>
        </p:txBody>
      </p:sp>
      <p:pic>
        <p:nvPicPr>
          <p:cNvPr id="744" name="Google Shape;744;g1128a6d19a1_0_2"/>
          <p:cNvPicPr preferRelativeResize="0"/>
          <p:nvPr/>
        </p:nvPicPr>
        <p:blipFill>
          <a:blip r:embed="rId3">
            <a:alphaModFix/>
          </a:blip>
          <a:stretch>
            <a:fillRect/>
          </a:stretch>
        </p:blipFill>
        <p:spPr>
          <a:xfrm>
            <a:off x="3301598" y="1018425"/>
            <a:ext cx="5329926" cy="3565101"/>
          </a:xfrm>
          <a:prstGeom prst="rect">
            <a:avLst/>
          </a:prstGeom>
          <a:noFill/>
          <a:ln>
            <a:noFill/>
          </a:ln>
        </p:spPr>
      </p:pic>
      <p:pic>
        <p:nvPicPr>
          <p:cNvPr id="745" name="Google Shape;745;g1128a6d19a1_0_2"/>
          <p:cNvPicPr preferRelativeResize="0"/>
          <p:nvPr/>
        </p:nvPicPr>
        <p:blipFill>
          <a:blip r:embed="rId4">
            <a:alphaModFix/>
          </a:blip>
          <a:stretch>
            <a:fillRect/>
          </a:stretch>
        </p:blipFill>
        <p:spPr>
          <a:xfrm>
            <a:off x="268375" y="1853875"/>
            <a:ext cx="2747100" cy="1894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10dfc4b1976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Work Sans"/>
                <a:ea typeface="Work Sans"/>
                <a:cs typeface="Work Sans"/>
                <a:sym typeface="Work Sans"/>
              </a:rPr>
              <a:t>What is a SVG file? </a:t>
            </a:r>
            <a:endParaRPr>
              <a:latin typeface="Work Sans"/>
              <a:ea typeface="Work Sans"/>
              <a:cs typeface="Work Sans"/>
              <a:sym typeface="Work Sans"/>
            </a:endParaRPr>
          </a:p>
        </p:txBody>
      </p:sp>
      <p:sp>
        <p:nvSpPr>
          <p:cNvPr id="93" name="Google Shape;93;g10dfc4b1976_0_0"/>
          <p:cNvSpPr txBox="1"/>
          <p:nvPr/>
        </p:nvSpPr>
        <p:spPr>
          <a:xfrm>
            <a:off x="363700" y="1083200"/>
            <a:ext cx="4839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Work Sans"/>
                <a:ea typeface="Work Sans"/>
                <a:cs typeface="Work Sans"/>
                <a:sym typeface="Work Sans"/>
              </a:rPr>
              <a:t>Scalable Vector Graphic</a:t>
            </a:r>
            <a:endParaRPr b="1" sz="3000">
              <a:latin typeface="Work Sans"/>
              <a:ea typeface="Work Sans"/>
              <a:cs typeface="Work Sans"/>
              <a:sym typeface="Work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27"/>
          <p:cNvPicPr preferRelativeResize="0"/>
          <p:nvPr/>
        </p:nvPicPr>
        <p:blipFill>
          <a:blip r:embed="rId3">
            <a:alphaModFix/>
          </a:blip>
          <a:stretch>
            <a:fillRect/>
          </a:stretch>
        </p:blipFill>
        <p:spPr>
          <a:xfrm>
            <a:off x="-4" y="4310450"/>
            <a:ext cx="927300" cy="833054"/>
          </a:xfrm>
          <a:prstGeom prst="rect">
            <a:avLst/>
          </a:prstGeom>
          <a:noFill/>
          <a:ln>
            <a:noFill/>
          </a:ln>
        </p:spPr>
      </p:pic>
      <p:sp>
        <p:nvSpPr>
          <p:cNvPr id="751" name="Google Shape;751;p27"/>
          <p:cNvSpPr/>
          <p:nvPr/>
        </p:nvSpPr>
        <p:spPr>
          <a:xfrm>
            <a:off x="5787655" y="3903980"/>
            <a:ext cx="927300" cy="2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7"/>
          <p:cNvSpPr txBox="1"/>
          <p:nvPr>
            <p:ph type="title"/>
          </p:nvPr>
        </p:nvSpPr>
        <p:spPr>
          <a:xfrm>
            <a:off x="311700" y="445025"/>
            <a:ext cx="8133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7a: MipMap Creation</a:t>
            </a:r>
            <a:endParaRPr>
              <a:latin typeface="Exo"/>
              <a:ea typeface="Exo"/>
              <a:cs typeface="Exo"/>
              <a:sym typeface="Exo"/>
            </a:endParaRPr>
          </a:p>
        </p:txBody>
      </p:sp>
      <p:pic>
        <p:nvPicPr>
          <p:cNvPr id="753" name="Google Shape;753;p27"/>
          <p:cNvPicPr preferRelativeResize="0"/>
          <p:nvPr/>
        </p:nvPicPr>
        <p:blipFill rotWithShape="1">
          <a:blip r:embed="rId4">
            <a:alphaModFix/>
          </a:blip>
          <a:srcRect b="0" l="0" r="0" t="0"/>
          <a:stretch/>
        </p:blipFill>
        <p:spPr>
          <a:xfrm>
            <a:off x="211987" y="1381075"/>
            <a:ext cx="4964375" cy="2777926"/>
          </a:xfrm>
          <a:prstGeom prst="rect">
            <a:avLst/>
          </a:prstGeom>
          <a:noFill/>
          <a:ln>
            <a:noFill/>
          </a:ln>
        </p:spPr>
      </p:pic>
      <p:sp>
        <p:nvSpPr>
          <p:cNvPr id="754" name="Google Shape;754;p27"/>
          <p:cNvSpPr txBox="1"/>
          <p:nvPr/>
        </p:nvSpPr>
        <p:spPr>
          <a:xfrm>
            <a:off x="5717400" y="854100"/>
            <a:ext cx="2727000" cy="19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Fira Code"/>
                <a:ea typeface="Fira Code"/>
                <a:cs typeface="Fira Code"/>
                <a:sym typeface="Fira Code"/>
              </a:rPr>
              <a:t>The mipmap data structure will be an array of vectors, where the vector holds the rgba data of the texture at that level.</a:t>
            </a:r>
            <a:endParaRPr b="0" i="0" sz="105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Fira Code"/>
                <a:ea typeface="Fira Code"/>
                <a:cs typeface="Fira Code"/>
                <a:sym typeface="Fira Code"/>
              </a:rPr>
              <a:t>At Level i+1, every 4 pixels from Level i are averaged together.</a:t>
            </a:r>
            <a:endParaRPr b="0" i="0" sz="1050" u="none" cap="none" strike="noStrike">
              <a:solidFill>
                <a:schemeClr val="dk1"/>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100"/>
              <a:buFont typeface="Arial"/>
              <a:buNone/>
            </a:pPr>
            <a:r>
              <a:rPr b="0" i="0" lang="en" sz="1050" u="none" cap="none" strike="noStrike">
                <a:solidFill>
                  <a:schemeClr val="dk1"/>
                </a:solidFill>
                <a:latin typeface="Fira Code"/>
                <a:ea typeface="Fira Code"/>
                <a:cs typeface="Fira Code"/>
                <a:sym typeface="Fira Code"/>
              </a:rPr>
              <a:t>If Level i is NxN, what is the size of Level i+1? </a:t>
            </a:r>
            <a:endParaRPr b="0" i="0" sz="1050" u="none" cap="none" strike="noStrike">
              <a:solidFill>
                <a:schemeClr val="dk1"/>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Fira Code"/>
              <a:ea typeface="Fira Code"/>
              <a:cs typeface="Fira Code"/>
              <a:sym typeface="Fira Code"/>
            </a:endParaRPr>
          </a:p>
        </p:txBody>
      </p:sp>
      <p:sp>
        <p:nvSpPr>
          <p:cNvPr id="755" name="Google Shape;755;p27"/>
          <p:cNvSpPr/>
          <p:nvPr/>
        </p:nvSpPr>
        <p:spPr>
          <a:xfrm>
            <a:off x="1351750" y="1496850"/>
            <a:ext cx="65400" cy="5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7"/>
          <p:cNvSpPr/>
          <p:nvPr/>
        </p:nvSpPr>
        <p:spPr>
          <a:xfrm>
            <a:off x="2515755" y="1496850"/>
            <a:ext cx="100500" cy="7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7"/>
          <p:cNvSpPr/>
          <p:nvPr/>
        </p:nvSpPr>
        <p:spPr>
          <a:xfrm>
            <a:off x="3678553" y="1496850"/>
            <a:ext cx="156900" cy="14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7"/>
          <p:cNvSpPr/>
          <p:nvPr/>
        </p:nvSpPr>
        <p:spPr>
          <a:xfrm>
            <a:off x="4848226" y="1496850"/>
            <a:ext cx="196500" cy="18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7"/>
          <p:cNvSpPr/>
          <p:nvPr/>
        </p:nvSpPr>
        <p:spPr>
          <a:xfrm>
            <a:off x="1125850" y="2848350"/>
            <a:ext cx="291300" cy="28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7"/>
          <p:cNvSpPr/>
          <p:nvPr/>
        </p:nvSpPr>
        <p:spPr>
          <a:xfrm>
            <a:off x="2081602" y="2848338"/>
            <a:ext cx="534600" cy="5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7"/>
          <p:cNvSpPr/>
          <p:nvPr/>
        </p:nvSpPr>
        <p:spPr>
          <a:xfrm>
            <a:off x="2750870" y="2848317"/>
            <a:ext cx="1084500" cy="110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7"/>
          <p:cNvSpPr/>
          <p:nvPr/>
        </p:nvSpPr>
        <p:spPr>
          <a:xfrm>
            <a:off x="2587450" y="1496850"/>
            <a:ext cx="35100" cy="15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7"/>
          <p:cNvSpPr/>
          <p:nvPr/>
        </p:nvSpPr>
        <p:spPr>
          <a:xfrm>
            <a:off x="3806775" y="1496850"/>
            <a:ext cx="35100" cy="15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7"/>
          <p:cNvSpPr/>
          <p:nvPr/>
        </p:nvSpPr>
        <p:spPr>
          <a:xfrm>
            <a:off x="4985600" y="1496850"/>
            <a:ext cx="65400" cy="55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7"/>
          <p:cNvSpPr/>
          <p:nvPr/>
        </p:nvSpPr>
        <p:spPr>
          <a:xfrm>
            <a:off x="2331400" y="2848337"/>
            <a:ext cx="291300" cy="285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7"/>
          <p:cNvSpPr/>
          <p:nvPr/>
        </p:nvSpPr>
        <p:spPr>
          <a:xfrm>
            <a:off x="3265650" y="2848318"/>
            <a:ext cx="576300" cy="572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7"/>
          <p:cNvSpPr/>
          <p:nvPr/>
        </p:nvSpPr>
        <p:spPr>
          <a:xfrm>
            <a:off x="3941213" y="2848276"/>
            <a:ext cx="1109700" cy="1109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7"/>
          <p:cNvSpPr/>
          <p:nvPr/>
        </p:nvSpPr>
        <p:spPr>
          <a:xfrm>
            <a:off x="1266528" y="2848346"/>
            <a:ext cx="156900" cy="140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9" name="Google Shape;769;p27"/>
          <p:cNvCxnSpPr>
            <a:stCxn id="755" idx="3"/>
            <a:endCxn id="762" idx="0"/>
          </p:cNvCxnSpPr>
          <p:nvPr/>
        </p:nvCxnSpPr>
        <p:spPr>
          <a:xfrm flipH="1" rot="10800000">
            <a:off x="1417150" y="1496850"/>
            <a:ext cx="1188000" cy="27600"/>
          </a:xfrm>
          <a:prstGeom prst="curvedConnector4">
            <a:avLst>
              <a:gd fmla="val 49231" name="adj1"/>
              <a:gd fmla="val 962772" name="adj2"/>
            </a:avLst>
          </a:prstGeom>
          <a:noFill/>
          <a:ln cap="flat" cmpd="sng" w="9525">
            <a:solidFill>
              <a:srgbClr val="FF0000"/>
            </a:solidFill>
            <a:prstDash val="solid"/>
            <a:round/>
            <a:headEnd len="sm" w="sm" type="none"/>
            <a:tailEnd len="sm" w="sm" type="none"/>
          </a:ln>
        </p:spPr>
      </p:cxnSp>
      <p:cxnSp>
        <p:nvCxnSpPr>
          <p:cNvPr id="770" name="Google Shape;770;p27"/>
          <p:cNvCxnSpPr>
            <a:endCxn id="763" idx="0"/>
          </p:cNvCxnSpPr>
          <p:nvPr/>
        </p:nvCxnSpPr>
        <p:spPr>
          <a:xfrm flipH="1" rot="10800000">
            <a:off x="2624025" y="1496850"/>
            <a:ext cx="1200300" cy="68400"/>
          </a:xfrm>
          <a:prstGeom prst="curvedConnector4">
            <a:avLst>
              <a:gd fmla="val 49269" name="adj1"/>
              <a:gd fmla="val 448136" name="adj2"/>
            </a:avLst>
          </a:prstGeom>
          <a:noFill/>
          <a:ln cap="flat" cmpd="sng" w="9525">
            <a:solidFill>
              <a:srgbClr val="FF0000"/>
            </a:solidFill>
            <a:prstDash val="solid"/>
            <a:round/>
            <a:headEnd len="sm" w="sm" type="none"/>
            <a:tailEnd len="sm" w="sm" type="none"/>
          </a:ln>
        </p:spPr>
      </p:cxnSp>
      <p:cxnSp>
        <p:nvCxnSpPr>
          <p:cNvPr id="771" name="Google Shape;771;p27"/>
          <p:cNvCxnSpPr/>
          <p:nvPr/>
        </p:nvCxnSpPr>
        <p:spPr>
          <a:xfrm flipH="1" rot="10800000">
            <a:off x="3845504" y="1496700"/>
            <a:ext cx="1150200" cy="110700"/>
          </a:xfrm>
          <a:prstGeom prst="curvedConnector4">
            <a:avLst>
              <a:gd fmla="val 47604" name="adj1"/>
              <a:gd fmla="val 314973" name="adj2"/>
            </a:avLst>
          </a:prstGeom>
          <a:noFill/>
          <a:ln cap="flat" cmpd="sng" w="9525">
            <a:solidFill>
              <a:srgbClr val="FF0000"/>
            </a:solidFill>
            <a:prstDash val="solid"/>
            <a:round/>
            <a:headEnd len="sm" w="sm" type="none"/>
            <a:tailEnd len="sm" w="sm" type="none"/>
          </a:ln>
        </p:spPr>
      </p:cxnSp>
      <p:cxnSp>
        <p:nvCxnSpPr>
          <p:cNvPr id="772" name="Google Shape;772;p27"/>
          <p:cNvCxnSpPr/>
          <p:nvPr/>
        </p:nvCxnSpPr>
        <p:spPr>
          <a:xfrm flipH="1" rot="10800000">
            <a:off x="3845504" y="2848208"/>
            <a:ext cx="1150200" cy="110700"/>
          </a:xfrm>
          <a:prstGeom prst="curvedConnector4">
            <a:avLst>
              <a:gd fmla="val 6503" name="adj1"/>
              <a:gd fmla="val 314973" name="adj2"/>
            </a:avLst>
          </a:prstGeom>
          <a:noFill/>
          <a:ln cap="flat" cmpd="sng" w="9525">
            <a:solidFill>
              <a:srgbClr val="FF0000"/>
            </a:solidFill>
            <a:prstDash val="solid"/>
            <a:round/>
            <a:headEnd len="sm" w="sm" type="none"/>
            <a:tailEnd len="sm" w="sm" type="none"/>
          </a:ln>
        </p:spPr>
      </p:cxnSp>
      <p:cxnSp>
        <p:nvCxnSpPr>
          <p:cNvPr id="773" name="Google Shape;773;p27"/>
          <p:cNvCxnSpPr/>
          <p:nvPr/>
        </p:nvCxnSpPr>
        <p:spPr>
          <a:xfrm flipH="1" rot="10800000">
            <a:off x="1437242" y="2858254"/>
            <a:ext cx="1150200" cy="110700"/>
          </a:xfrm>
          <a:prstGeom prst="curvedConnector4">
            <a:avLst>
              <a:gd fmla="val 47604" name="adj1"/>
              <a:gd fmla="val 314973" name="adj2"/>
            </a:avLst>
          </a:prstGeom>
          <a:noFill/>
          <a:ln cap="flat" cmpd="sng" w="9525">
            <a:solidFill>
              <a:srgbClr val="FF0000"/>
            </a:solidFill>
            <a:prstDash val="solid"/>
            <a:round/>
            <a:headEnd len="sm" w="sm" type="none"/>
            <a:tailEnd len="sm" w="sm" type="none"/>
          </a:ln>
        </p:spPr>
      </p:cxnSp>
      <p:cxnSp>
        <p:nvCxnSpPr>
          <p:cNvPr id="774" name="Google Shape;774;p27"/>
          <p:cNvCxnSpPr/>
          <p:nvPr/>
        </p:nvCxnSpPr>
        <p:spPr>
          <a:xfrm flipH="1" rot="10800000">
            <a:off x="2656442" y="2858254"/>
            <a:ext cx="1150200" cy="110700"/>
          </a:xfrm>
          <a:prstGeom prst="curvedConnector4">
            <a:avLst>
              <a:gd fmla="val 47604" name="adj1"/>
              <a:gd fmla="val 314973" name="adj2"/>
            </a:avLst>
          </a:prstGeom>
          <a:noFill/>
          <a:ln cap="flat" cmpd="sng" w="9525">
            <a:solidFill>
              <a:srgbClr val="FF0000"/>
            </a:solidFill>
            <a:prstDash val="solid"/>
            <a:round/>
            <a:headEnd len="sm" w="sm" type="none"/>
            <a:tailEnd len="sm" w="sm" type="none"/>
          </a:ln>
        </p:spPr>
      </p:cxnSp>
      <p:cxnSp>
        <p:nvCxnSpPr>
          <p:cNvPr id="775" name="Google Shape;775;p27"/>
          <p:cNvCxnSpPr>
            <a:stCxn id="764" idx="3"/>
            <a:endCxn id="768" idx="0"/>
          </p:cNvCxnSpPr>
          <p:nvPr/>
        </p:nvCxnSpPr>
        <p:spPr>
          <a:xfrm flipH="1">
            <a:off x="1345100" y="1524450"/>
            <a:ext cx="3705900" cy="1323900"/>
          </a:xfrm>
          <a:prstGeom prst="curvedConnector4">
            <a:avLst>
              <a:gd fmla="val -6426" name="adj1"/>
              <a:gd fmla="val 51042" name="adj2"/>
            </a:avLst>
          </a:prstGeom>
          <a:noFill/>
          <a:ln cap="flat" cmpd="sng" w="9525">
            <a:solidFill>
              <a:srgbClr val="FF0000"/>
            </a:solidFill>
            <a:prstDash val="solid"/>
            <a:round/>
            <a:headEnd len="sm" w="sm" type="none"/>
            <a:tailEnd len="sm" w="sm" type="none"/>
          </a:ln>
        </p:spPr>
      </p:cxnSp>
      <p:cxnSp>
        <p:nvCxnSpPr>
          <p:cNvPr id="776" name="Google Shape;776;p27"/>
          <p:cNvCxnSpPr/>
          <p:nvPr/>
        </p:nvCxnSpPr>
        <p:spPr>
          <a:xfrm>
            <a:off x="5554300" y="930300"/>
            <a:ext cx="0" cy="3708000"/>
          </a:xfrm>
          <a:prstGeom prst="straightConnector1">
            <a:avLst/>
          </a:prstGeom>
          <a:noFill/>
          <a:ln cap="flat" cmpd="sng" w="9525">
            <a:solidFill>
              <a:schemeClr val="dk2"/>
            </a:solidFill>
            <a:prstDash val="solid"/>
            <a:round/>
            <a:headEnd len="sm" w="sm" type="none"/>
            <a:tailEnd len="sm" w="sm" type="none"/>
          </a:ln>
        </p:spPr>
      </p:cxnSp>
      <p:cxnSp>
        <p:nvCxnSpPr>
          <p:cNvPr id="777" name="Google Shape;777;p27"/>
          <p:cNvCxnSpPr/>
          <p:nvPr/>
        </p:nvCxnSpPr>
        <p:spPr>
          <a:xfrm rot="10800000">
            <a:off x="5554300" y="2875750"/>
            <a:ext cx="2985300" cy="0"/>
          </a:xfrm>
          <a:prstGeom prst="straightConnector1">
            <a:avLst/>
          </a:prstGeom>
          <a:noFill/>
          <a:ln cap="flat" cmpd="sng" w="9525">
            <a:solidFill>
              <a:schemeClr val="dk2"/>
            </a:solidFill>
            <a:prstDash val="solid"/>
            <a:round/>
            <a:headEnd len="sm" w="sm" type="none"/>
            <a:tailEnd len="sm" w="sm" type="none"/>
          </a:ln>
        </p:spPr>
      </p:cxnSp>
      <p:sp>
        <p:nvSpPr>
          <p:cNvPr id="778" name="Google Shape;778;p27"/>
          <p:cNvSpPr txBox="1"/>
          <p:nvPr>
            <p:ph idx="1" type="body"/>
          </p:nvPr>
        </p:nvSpPr>
        <p:spPr>
          <a:xfrm>
            <a:off x="5632050" y="3210425"/>
            <a:ext cx="4032900" cy="84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void </a:t>
            </a:r>
            <a:r>
              <a:rPr b="1" lang="en" sz="1150">
                <a:solidFill>
                  <a:srgbClr val="000000"/>
                </a:solidFill>
                <a:latin typeface="Fira Code"/>
                <a:ea typeface="Fira Code"/>
                <a:cs typeface="Fira Code"/>
                <a:sym typeface="Fira Code"/>
              </a:rPr>
              <a:t>generate_mips</a:t>
            </a:r>
            <a:r>
              <a:rPr lang="en" sz="1150">
                <a:solidFill>
                  <a:srgbClr val="000000"/>
                </a:solidFill>
                <a:latin typeface="Fira Code"/>
                <a:ea typeface="Fira Code"/>
                <a:cs typeface="Fira Code"/>
                <a:sym typeface="Fira Code"/>
              </a:rPr>
              <a:t>(Texture&amp; tex, </a:t>
            </a:r>
            <a:endParaRPr sz="1150">
              <a:solidFill>
                <a:srgbClr val="000000"/>
              </a:solidFill>
              <a:latin typeface="Fira Code"/>
              <a:ea typeface="Fira Code"/>
              <a:cs typeface="Fira Code"/>
              <a:sym typeface="Fira Code"/>
            </a:endParaRPr>
          </a:p>
          <a:p>
            <a:pPr indent="0" lvl="0" marL="137160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   int startLevel)</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p:txBody>
      </p:sp>
      <p:sp>
        <p:nvSpPr>
          <p:cNvPr id="779" name="Google Shape;779;p27"/>
          <p:cNvSpPr txBox="1"/>
          <p:nvPr>
            <p:ph idx="1" type="body"/>
          </p:nvPr>
        </p:nvSpPr>
        <p:spPr>
          <a:xfrm>
            <a:off x="5632050" y="2939775"/>
            <a:ext cx="40329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latin typeface="Helvetica Neue"/>
                <a:ea typeface="Helvetica Neue"/>
                <a:cs typeface="Helvetica Neue"/>
                <a:sym typeface="Helvetica Neue"/>
              </a:rPr>
              <a:t>Implement:</a:t>
            </a:r>
            <a:endParaRPr sz="1500">
              <a:latin typeface="Helvetica Neue"/>
              <a:ea typeface="Helvetica Neue"/>
              <a:cs typeface="Helvetica Neue"/>
              <a:sym typeface="Helvetica Neue"/>
            </a:endParaRPr>
          </a:p>
        </p:txBody>
      </p:sp>
      <p:sp>
        <p:nvSpPr>
          <p:cNvPr id="780" name="Google Shape;780;p27"/>
          <p:cNvSpPr txBox="1"/>
          <p:nvPr>
            <p:ph idx="1" type="body"/>
          </p:nvPr>
        </p:nvSpPr>
        <p:spPr>
          <a:xfrm>
            <a:off x="5717400" y="3841725"/>
            <a:ext cx="3330000" cy="84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tex.mipmap is an array of vectors.</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startLevel is where in the array you need to start allocating mipMaps.</a:t>
            </a:r>
            <a:endParaRPr sz="1150">
              <a:solidFill>
                <a:srgbClr val="000000"/>
              </a:solidFill>
              <a:latin typeface="Fira Code"/>
              <a:ea typeface="Fira Code"/>
              <a:cs typeface="Fira Code"/>
              <a:sym typeface="Fira Cod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28"/>
          <p:cNvSpPr/>
          <p:nvPr/>
        </p:nvSpPr>
        <p:spPr>
          <a:xfrm>
            <a:off x="5226968" y="4557001"/>
            <a:ext cx="493800" cy="49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8"/>
          <p:cNvSpPr/>
          <p:nvPr/>
        </p:nvSpPr>
        <p:spPr>
          <a:xfrm>
            <a:off x="7039878" y="3324483"/>
            <a:ext cx="493800" cy="493800"/>
          </a:xfrm>
          <a:prstGeom prst="rect">
            <a:avLst/>
          </a:prstGeom>
          <a:solidFill>
            <a:srgbClr val="DFEAC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8"/>
          <p:cNvSpPr/>
          <p:nvPr/>
        </p:nvSpPr>
        <p:spPr>
          <a:xfrm>
            <a:off x="7039878" y="3820607"/>
            <a:ext cx="493800" cy="493800"/>
          </a:xfrm>
          <a:prstGeom prst="rect">
            <a:avLst/>
          </a:prstGeom>
          <a:solidFill>
            <a:srgbClr val="D6C8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8"/>
          <p:cNvSpPr txBox="1"/>
          <p:nvPr>
            <p:ph type="title"/>
          </p:nvPr>
        </p:nvSpPr>
        <p:spPr>
          <a:xfrm>
            <a:off x="311700" y="445025"/>
            <a:ext cx="8133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7b: Trilinear FIltering</a:t>
            </a:r>
            <a:endParaRPr>
              <a:latin typeface="Exo"/>
              <a:ea typeface="Exo"/>
              <a:cs typeface="Exo"/>
              <a:sym typeface="Exo"/>
            </a:endParaRPr>
          </a:p>
        </p:txBody>
      </p:sp>
      <p:sp>
        <p:nvSpPr>
          <p:cNvPr id="789" name="Google Shape;789;p28"/>
          <p:cNvSpPr/>
          <p:nvPr/>
        </p:nvSpPr>
        <p:spPr>
          <a:xfrm>
            <a:off x="4723784" y="2615145"/>
            <a:ext cx="493800" cy="49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8"/>
          <p:cNvSpPr/>
          <p:nvPr/>
        </p:nvSpPr>
        <p:spPr>
          <a:xfrm>
            <a:off x="4946320" y="2828124"/>
            <a:ext cx="66600" cy="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8"/>
          <p:cNvSpPr/>
          <p:nvPr/>
        </p:nvSpPr>
        <p:spPr>
          <a:xfrm>
            <a:off x="5226979" y="2615145"/>
            <a:ext cx="493800" cy="49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8"/>
          <p:cNvSpPr/>
          <p:nvPr/>
        </p:nvSpPr>
        <p:spPr>
          <a:xfrm>
            <a:off x="5466679" y="2828124"/>
            <a:ext cx="66600" cy="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8"/>
          <p:cNvSpPr/>
          <p:nvPr/>
        </p:nvSpPr>
        <p:spPr>
          <a:xfrm>
            <a:off x="4723784" y="3118342"/>
            <a:ext cx="493800" cy="4938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8"/>
          <p:cNvSpPr/>
          <p:nvPr/>
        </p:nvSpPr>
        <p:spPr>
          <a:xfrm>
            <a:off x="4946320" y="3331320"/>
            <a:ext cx="66600" cy="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8"/>
          <p:cNvSpPr/>
          <p:nvPr/>
        </p:nvSpPr>
        <p:spPr>
          <a:xfrm>
            <a:off x="5226979" y="3118342"/>
            <a:ext cx="493800" cy="4938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8"/>
          <p:cNvSpPr/>
          <p:nvPr/>
        </p:nvSpPr>
        <p:spPr>
          <a:xfrm>
            <a:off x="5466679" y="3331320"/>
            <a:ext cx="66600" cy="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8"/>
          <p:cNvSpPr/>
          <p:nvPr/>
        </p:nvSpPr>
        <p:spPr>
          <a:xfrm>
            <a:off x="5072343" y="2983911"/>
            <a:ext cx="66600" cy="666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8" name="Google Shape;798;p28"/>
          <p:cNvCxnSpPr/>
          <p:nvPr/>
        </p:nvCxnSpPr>
        <p:spPr>
          <a:xfrm>
            <a:off x="5939400" y="4062400"/>
            <a:ext cx="858900" cy="0"/>
          </a:xfrm>
          <a:prstGeom prst="straightConnector1">
            <a:avLst/>
          </a:prstGeom>
          <a:noFill/>
          <a:ln cap="flat" cmpd="sng" w="9525">
            <a:solidFill>
              <a:schemeClr val="dk2"/>
            </a:solidFill>
            <a:prstDash val="solid"/>
            <a:round/>
            <a:headEnd len="sm" w="sm" type="none"/>
            <a:tailEnd len="med" w="med" type="triangle"/>
          </a:ln>
        </p:spPr>
      </p:cxnSp>
      <p:sp>
        <p:nvSpPr>
          <p:cNvPr id="799" name="Google Shape;799;p28"/>
          <p:cNvSpPr/>
          <p:nvPr/>
        </p:nvSpPr>
        <p:spPr>
          <a:xfrm>
            <a:off x="4723772" y="4053805"/>
            <a:ext cx="493800" cy="4938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8"/>
          <p:cNvSpPr/>
          <p:nvPr/>
        </p:nvSpPr>
        <p:spPr>
          <a:xfrm>
            <a:off x="4946308" y="4266783"/>
            <a:ext cx="66600" cy="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8"/>
          <p:cNvSpPr/>
          <p:nvPr/>
        </p:nvSpPr>
        <p:spPr>
          <a:xfrm>
            <a:off x="5226968" y="4053805"/>
            <a:ext cx="493800" cy="493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8"/>
          <p:cNvSpPr/>
          <p:nvPr/>
        </p:nvSpPr>
        <p:spPr>
          <a:xfrm>
            <a:off x="5466667" y="4266783"/>
            <a:ext cx="66600" cy="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8"/>
          <p:cNvSpPr/>
          <p:nvPr/>
        </p:nvSpPr>
        <p:spPr>
          <a:xfrm>
            <a:off x="4723772" y="4557001"/>
            <a:ext cx="493800" cy="4938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8"/>
          <p:cNvSpPr/>
          <p:nvPr/>
        </p:nvSpPr>
        <p:spPr>
          <a:xfrm>
            <a:off x="5457460" y="4769980"/>
            <a:ext cx="66600" cy="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8"/>
          <p:cNvSpPr/>
          <p:nvPr/>
        </p:nvSpPr>
        <p:spPr>
          <a:xfrm>
            <a:off x="4937101" y="4769980"/>
            <a:ext cx="66600" cy="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8"/>
          <p:cNvSpPr/>
          <p:nvPr/>
        </p:nvSpPr>
        <p:spPr>
          <a:xfrm>
            <a:off x="5072331" y="4422570"/>
            <a:ext cx="66600" cy="666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7" name="Google Shape;807;p28"/>
          <p:cNvCxnSpPr/>
          <p:nvPr/>
        </p:nvCxnSpPr>
        <p:spPr>
          <a:xfrm>
            <a:off x="5965403" y="3607650"/>
            <a:ext cx="858900" cy="0"/>
          </a:xfrm>
          <a:prstGeom prst="straightConnector1">
            <a:avLst/>
          </a:prstGeom>
          <a:noFill/>
          <a:ln cap="flat" cmpd="sng" w="9525">
            <a:solidFill>
              <a:schemeClr val="dk2"/>
            </a:solidFill>
            <a:prstDash val="solid"/>
            <a:round/>
            <a:headEnd len="sm" w="sm" type="none"/>
            <a:tailEnd len="med" w="med" type="triangle"/>
          </a:ln>
        </p:spPr>
      </p:cxnSp>
      <p:sp>
        <p:nvSpPr>
          <p:cNvPr id="808" name="Google Shape;808;p28"/>
          <p:cNvSpPr/>
          <p:nvPr/>
        </p:nvSpPr>
        <p:spPr>
          <a:xfrm>
            <a:off x="7262415" y="4031181"/>
            <a:ext cx="66600" cy="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8"/>
          <p:cNvSpPr/>
          <p:nvPr/>
        </p:nvSpPr>
        <p:spPr>
          <a:xfrm>
            <a:off x="7262415" y="3539866"/>
            <a:ext cx="66600" cy="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0" name="Google Shape;810;p28"/>
          <p:cNvPicPr preferRelativeResize="0"/>
          <p:nvPr/>
        </p:nvPicPr>
        <p:blipFill rotWithShape="1">
          <a:blip r:embed="rId3">
            <a:alphaModFix/>
          </a:blip>
          <a:srcRect b="0" l="0" r="0" t="0"/>
          <a:stretch/>
        </p:blipFill>
        <p:spPr>
          <a:xfrm>
            <a:off x="149338" y="1192825"/>
            <a:ext cx="2430600" cy="779458"/>
          </a:xfrm>
          <a:prstGeom prst="rect">
            <a:avLst/>
          </a:prstGeom>
          <a:noFill/>
          <a:ln>
            <a:noFill/>
          </a:ln>
        </p:spPr>
      </p:pic>
      <p:sp>
        <p:nvSpPr>
          <p:cNvPr id="811" name="Google Shape;811;p28"/>
          <p:cNvSpPr txBox="1"/>
          <p:nvPr/>
        </p:nvSpPr>
        <p:spPr>
          <a:xfrm>
            <a:off x="483559" y="1947475"/>
            <a:ext cx="2175300" cy="6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50"/>
              <a:buFont typeface="Arial"/>
              <a:buNone/>
            </a:pPr>
            <a:r>
              <a:rPr b="0" i="0" lang="en" sz="950" u="none" cap="none" strike="noStrike">
                <a:solidFill>
                  <a:srgbClr val="000000"/>
                </a:solidFill>
                <a:latin typeface="Fira Code"/>
                <a:ea typeface="Fira Code"/>
                <a:cs typeface="Fira Code"/>
                <a:sym typeface="Fira Code"/>
              </a:rPr>
              <a:t>d will be a float, so we sample from textures floor(d) and ceil(d).</a:t>
            </a:r>
            <a:endParaRPr b="0" i="0" sz="950" u="none" cap="none" strike="noStrike">
              <a:solidFill>
                <a:srgbClr val="000000"/>
              </a:solidFill>
              <a:latin typeface="Fira Code"/>
              <a:ea typeface="Fira Code"/>
              <a:cs typeface="Fira Code"/>
              <a:sym typeface="Fira Code"/>
            </a:endParaRPr>
          </a:p>
        </p:txBody>
      </p:sp>
      <p:sp>
        <p:nvSpPr>
          <p:cNvPr id="812" name="Google Shape;812;p28"/>
          <p:cNvSpPr txBox="1"/>
          <p:nvPr/>
        </p:nvSpPr>
        <p:spPr>
          <a:xfrm>
            <a:off x="4414521" y="2313580"/>
            <a:ext cx="12201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50"/>
              <a:buFont typeface="Arial"/>
              <a:buNone/>
            </a:pPr>
            <a:r>
              <a:rPr b="0" i="0" lang="en" sz="950" u="none" cap="none" strike="noStrike">
                <a:solidFill>
                  <a:srgbClr val="000000"/>
                </a:solidFill>
                <a:latin typeface="Fira Code"/>
                <a:ea typeface="Fira Code"/>
                <a:cs typeface="Fira Code"/>
                <a:sym typeface="Fira Code"/>
              </a:rPr>
              <a:t>Level ceil(d)</a:t>
            </a:r>
            <a:endParaRPr b="0" i="0" sz="950" u="none" cap="none" strike="noStrike">
              <a:solidFill>
                <a:srgbClr val="000000"/>
              </a:solidFill>
              <a:latin typeface="Fira Code"/>
              <a:ea typeface="Fira Code"/>
              <a:cs typeface="Fira Code"/>
              <a:sym typeface="Fira Code"/>
            </a:endParaRPr>
          </a:p>
        </p:txBody>
      </p:sp>
      <p:sp>
        <p:nvSpPr>
          <p:cNvPr id="813" name="Google Shape;813;p28"/>
          <p:cNvSpPr txBox="1"/>
          <p:nvPr/>
        </p:nvSpPr>
        <p:spPr>
          <a:xfrm>
            <a:off x="4404765" y="3761050"/>
            <a:ext cx="15375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50"/>
              <a:buFont typeface="Arial"/>
              <a:buNone/>
            </a:pPr>
            <a:r>
              <a:rPr b="0" i="0" lang="en" sz="950" u="none" cap="none" strike="noStrike">
                <a:solidFill>
                  <a:srgbClr val="000000"/>
                </a:solidFill>
                <a:latin typeface="Fira Code"/>
                <a:ea typeface="Fira Code"/>
                <a:cs typeface="Fira Code"/>
                <a:sym typeface="Fira Code"/>
              </a:rPr>
              <a:t>Level floor(d)</a:t>
            </a:r>
            <a:endParaRPr b="0" i="0" sz="950" u="none" cap="none" strike="noStrike">
              <a:solidFill>
                <a:srgbClr val="000000"/>
              </a:solidFill>
              <a:latin typeface="Fira Code"/>
              <a:ea typeface="Fira Code"/>
              <a:cs typeface="Fira Code"/>
              <a:sym typeface="Fira Code"/>
            </a:endParaRPr>
          </a:p>
        </p:txBody>
      </p:sp>
      <p:sp>
        <p:nvSpPr>
          <p:cNvPr id="814" name="Google Shape;814;p28"/>
          <p:cNvSpPr txBox="1"/>
          <p:nvPr/>
        </p:nvSpPr>
        <p:spPr>
          <a:xfrm>
            <a:off x="5700126" y="3338200"/>
            <a:ext cx="15375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50"/>
              <a:buFont typeface="Arial"/>
              <a:buNone/>
            </a:pPr>
            <a:r>
              <a:rPr b="0" i="0" lang="en" sz="950" u="none" cap="none" strike="noStrike">
                <a:solidFill>
                  <a:srgbClr val="000000"/>
                </a:solidFill>
                <a:latin typeface="Fira Code"/>
                <a:ea typeface="Fira Code"/>
                <a:cs typeface="Fira Code"/>
                <a:sym typeface="Fira Code"/>
              </a:rPr>
              <a:t>Bilerp (3 Lerps)</a:t>
            </a:r>
            <a:endParaRPr b="0" i="0" sz="950" u="none" cap="none" strike="noStrike">
              <a:solidFill>
                <a:srgbClr val="000000"/>
              </a:solidFill>
              <a:latin typeface="Fira Code"/>
              <a:ea typeface="Fira Code"/>
              <a:cs typeface="Fira Code"/>
              <a:sym typeface="Fira Code"/>
            </a:endParaRPr>
          </a:p>
        </p:txBody>
      </p:sp>
      <p:sp>
        <p:nvSpPr>
          <p:cNvPr id="815" name="Google Shape;815;p28"/>
          <p:cNvSpPr txBox="1"/>
          <p:nvPr/>
        </p:nvSpPr>
        <p:spPr>
          <a:xfrm>
            <a:off x="5700126" y="3793425"/>
            <a:ext cx="14751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50"/>
              <a:buFont typeface="Arial"/>
              <a:buNone/>
            </a:pPr>
            <a:r>
              <a:rPr b="0" i="0" lang="en" sz="950" u="none" cap="none" strike="noStrike">
                <a:solidFill>
                  <a:srgbClr val="000000"/>
                </a:solidFill>
                <a:latin typeface="Fira Code"/>
                <a:ea typeface="Fira Code"/>
                <a:cs typeface="Fira Code"/>
                <a:sym typeface="Fira Code"/>
              </a:rPr>
              <a:t>Bilerp (3 Lerps)</a:t>
            </a:r>
            <a:endParaRPr b="0" i="0" sz="950" u="none" cap="none" strike="noStrike">
              <a:solidFill>
                <a:srgbClr val="000000"/>
              </a:solidFill>
              <a:latin typeface="Fira Code"/>
              <a:ea typeface="Fira Code"/>
              <a:cs typeface="Fira Code"/>
              <a:sym typeface="Fira Code"/>
            </a:endParaRPr>
          </a:p>
        </p:txBody>
      </p:sp>
      <p:cxnSp>
        <p:nvCxnSpPr>
          <p:cNvPr id="816" name="Google Shape;816;p28"/>
          <p:cNvCxnSpPr/>
          <p:nvPr/>
        </p:nvCxnSpPr>
        <p:spPr>
          <a:xfrm rot="10800000">
            <a:off x="7295498" y="3552438"/>
            <a:ext cx="0" cy="535800"/>
          </a:xfrm>
          <a:prstGeom prst="straightConnector1">
            <a:avLst/>
          </a:prstGeom>
          <a:noFill/>
          <a:ln cap="flat" cmpd="sng" w="9525">
            <a:solidFill>
              <a:srgbClr val="FF0000"/>
            </a:solidFill>
            <a:prstDash val="solid"/>
            <a:round/>
            <a:headEnd len="sm" w="sm" type="none"/>
            <a:tailEnd len="sm" w="sm" type="none"/>
          </a:ln>
        </p:spPr>
      </p:cxnSp>
      <p:sp>
        <p:nvSpPr>
          <p:cNvPr id="817" name="Google Shape;817;p28"/>
          <p:cNvSpPr/>
          <p:nvPr/>
        </p:nvSpPr>
        <p:spPr>
          <a:xfrm>
            <a:off x="7237720" y="3860897"/>
            <a:ext cx="114900" cy="114900"/>
          </a:xfrm>
          <a:prstGeom prst="ellipse">
            <a:avLst/>
          </a:prstGeom>
          <a:solidFill>
            <a:srgbClr val="FFFF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8" name="Google Shape;818;p28"/>
          <p:cNvCxnSpPr/>
          <p:nvPr/>
        </p:nvCxnSpPr>
        <p:spPr>
          <a:xfrm>
            <a:off x="7749400" y="3820750"/>
            <a:ext cx="322200" cy="0"/>
          </a:xfrm>
          <a:prstGeom prst="straightConnector1">
            <a:avLst/>
          </a:prstGeom>
          <a:noFill/>
          <a:ln cap="flat" cmpd="sng" w="9525">
            <a:solidFill>
              <a:schemeClr val="dk2"/>
            </a:solidFill>
            <a:prstDash val="solid"/>
            <a:round/>
            <a:headEnd len="sm" w="sm" type="none"/>
            <a:tailEnd len="med" w="med" type="triangle"/>
          </a:ln>
        </p:spPr>
      </p:cxnSp>
      <p:sp>
        <p:nvSpPr>
          <p:cNvPr id="819" name="Google Shape;819;p28"/>
          <p:cNvSpPr txBox="1"/>
          <p:nvPr/>
        </p:nvSpPr>
        <p:spPr>
          <a:xfrm>
            <a:off x="7581553" y="3531805"/>
            <a:ext cx="9696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(1</a:t>
            </a:r>
            <a:r>
              <a:rPr b="0" i="0" lang="en" sz="950" u="none" cap="none" strike="noStrike">
                <a:solidFill>
                  <a:srgbClr val="000000"/>
                </a:solidFill>
                <a:latin typeface="Fira Code"/>
                <a:ea typeface="Fira Code"/>
                <a:cs typeface="Fira Code"/>
                <a:sym typeface="Fira Code"/>
              </a:rPr>
              <a:t> </a:t>
            </a:r>
            <a:r>
              <a:rPr b="0" i="0" lang="en" sz="1000" u="none" cap="none" strike="noStrike">
                <a:solidFill>
                  <a:srgbClr val="000000"/>
                </a:solidFill>
                <a:latin typeface="Arial"/>
                <a:ea typeface="Arial"/>
                <a:cs typeface="Arial"/>
                <a:sym typeface="Arial"/>
              </a:rPr>
              <a:t>Lerp)</a:t>
            </a:r>
            <a:endParaRPr b="0" i="0" sz="700" u="none" cap="none" strike="noStrike">
              <a:solidFill>
                <a:srgbClr val="000000"/>
              </a:solidFill>
              <a:latin typeface="Arial"/>
              <a:ea typeface="Arial"/>
              <a:cs typeface="Arial"/>
              <a:sym typeface="Arial"/>
            </a:endParaRPr>
          </a:p>
        </p:txBody>
      </p:sp>
      <p:sp>
        <p:nvSpPr>
          <p:cNvPr id="820" name="Google Shape;820;p28"/>
          <p:cNvSpPr/>
          <p:nvPr/>
        </p:nvSpPr>
        <p:spPr>
          <a:xfrm>
            <a:off x="8261926" y="3571030"/>
            <a:ext cx="493800" cy="493800"/>
          </a:xfrm>
          <a:prstGeom prst="rect">
            <a:avLst/>
          </a:prstGeom>
          <a:solidFill>
            <a:srgbClr val="C8D2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8"/>
          <p:cNvSpPr/>
          <p:nvPr/>
        </p:nvSpPr>
        <p:spPr>
          <a:xfrm>
            <a:off x="8484462" y="3784008"/>
            <a:ext cx="66600" cy="666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2" name="Google Shape;822;p28"/>
          <p:cNvPicPr preferRelativeResize="0"/>
          <p:nvPr/>
        </p:nvPicPr>
        <p:blipFill rotWithShape="1">
          <a:blip r:embed="rId4">
            <a:alphaModFix/>
          </a:blip>
          <a:srcRect b="0" l="0" r="0" t="0"/>
          <a:stretch/>
        </p:blipFill>
        <p:spPr>
          <a:xfrm>
            <a:off x="2546865" y="3034758"/>
            <a:ext cx="1808164" cy="1552845"/>
          </a:xfrm>
          <a:prstGeom prst="rect">
            <a:avLst/>
          </a:prstGeom>
          <a:noFill/>
          <a:ln>
            <a:noFill/>
          </a:ln>
        </p:spPr>
      </p:pic>
      <p:sp>
        <p:nvSpPr>
          <p:cNvPr id="823" name="Google Shape;823;p28"/>
          <p:cNvSpPr/>
          <p:nvPr/>
        </p:nvSpPr>
        <p:spPr>
          <a:xfrm>
            <a:off x="773481" y="2800382"/>
            <a:ext cx="1142700" cy="7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4" name="Google Shape;824;p28"/>
          <p:cNvCxnSpPr/>
          <p:nvPr/>
        </p:nvCxnSpPr>
        <p:spPr>
          <a:xfrm>
            <a:off x="773481" y="3630153"/>
            <a:ext cx="1142700" cy="0"/>
          </a:xfrm>
          <a:prstGeom prst="straightConnector1">
            <a:avLst/>
          </a:prstGeom>
          <a:noFill/>
          <a:ln cap="flat" cmpd="sng" w="9525">
            <a:solidFill>
              <a:schemeClr val="dk2"/>
            </a:solidFill>
            <a:prstDash val="solid"/>
            <a:round/>
            <a:headEnd len="sm" w="sm" type="none"/>
            <a:tailEnd len="med" w="med" type="triangle"/>
          </a:ln>
        </p:spPr>
      </p:cxnSp>
      <p:cxnSp>
        <p:nvCxnSpPr>
          <p:cNvPr id="825" name="Google Shape;825;p28"/>
          <p:cNvCxnSpPr/>
          <p:nvPr/>
        </p:nvCxnSpPr>
        <p:spPr>
          <a:xfrm>
            <a:off x="664778" y="2855067"/>
            <a:ext cx="0" cy="600300"/>
          </a:xfrm>
          <a:prstGeom prst="straightConnector1">
            <a:avLst/>
          </a:prstGeom>
          <a:noFill/>
          <a:ln cap="flat" cmpd="sng" w="9525">
            <a:solidFill>
              <a:schemeClr val="dk2"/>
            </a:solidFill>
            <a:prstDash val="solid"/>
            <a:round/>
            <a:headEnd len="sm" w="sm" type="none"/>
            <a:tailEnd len="med" w="med" type="triangle"/>
          </a:ln>
        </p:spPr>
      </p:cxnSp>
      <p:sp>
        <p:nvSpPr>
          <p:cNvPr id="826" name="Google Shape;826;p28"/>
          <p:cNvSpPr txBox="1"/>
          <p:nvPr/>
        </p:nvSpPr>
        <p:spPr>
          <a:xfrm>
            <a:off x="1202229" y="3553704"/>
            <a:ext cx="4065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dx</a:t>
            </a:r>
            <a:endParaRPr b="0" i="0" sz="900" u="none" cap="none" strike="noStrike">
              <a:solidFill>
                <a:srgbClr val="000000"/>
              </a:solidFill>
              <a:latin typeface="Arial"/>
              <a:ea typeface="Arial"/>
              <a:cs typeface="Arial"/>
              <a:sym typeface="Arial"/>
            </a:endParaRPr>
          </a:p>
        </p:txBody>
      </p:sp>
      <p:sp>
        <p:nvSpPr>
          <p:cNvPr id="827" name="Google Shape;827;p28"/>
          <p:cNvSpPr txBox="1"/>
          <p:nvPr/>
        </p:nvSpPr>
        <p:spPr>
          <a:xfrm rot="-5400000">
            <a:off x="317850" y="2959025"/>
            <a:ext cx="4065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dy</a:t>
            </a:r>
            <a:endParaRPr b="0" i="0" sz="900" u="none" cap="none" strike="noStrike">
              <a:solidFill>
                <a:srgbClr val="000000"/>
              </a:solidFill>
              <a:latin typeface="Arial"/>
              <a:ea typeface="Arial"/>
              <a:cs typeface="Arial"/>
              <a:sym typeface="Arial"/>
            </a:endParaRPr>
          </a:p>
        </p:txBody>
      </p:sp>
      <p:pic>
        <p:nvPicPr>
          <p:cNvPr id="828" name="Google Shape;828;p28"/>
          <p:cNvPicPr preferRelativeResize="0"/>
          <p:nvPr/>
        </p:nvPicPr>
        <p:blipFill rotWithShape="1">
          <a:blip r:embed="rId5">
            <a:alphaModFix/>
          </a:blip>
          <a:srcRect b="0" l="0" r="0" t="0"/>
          <a:stretch/>
        </p:blipFill>
        <p:spPr>
          <a:xfrm>
            <a:off x="963529" y="4027159"/>
            <a:ext cx="730996" cy="653784"/>
          </a:xfrm>
          <a:prstGeom prst="rect">
            <a:avLst/>
          </a:prstGeom>
          <a:noFill/>
          <a:ln>
            <a:noFill/>
          </a:ln>
        </p:spPr>
      </p:pic>
      <p:cxnSp>
        <p:nvCxnSpPr>
          <p:cNvPr id="829" name="Google Shape;829;p28"/>
          <p:cNvCxnSpPr/>
          <p:nvPr/>
        </p:nvCxnSpPr>
        <p:spPr>
          <a:xfrm>
            <a:off x="1025521" y="4772550"/>
            <a:ext cx="669000" cy="0"/>
          </a:xfrm>
          <a:prstGeom prst="straightConnector1">
            <a:avLst/>
          </a:prstGeom>
          <a:noFill/>
          <a:ln cap="flat" cmpd="sng" w="9525">
            <a:solidFill>
              <a:schemeClr val="dk2"/>
            </a:solidFill>
            <a:prstDash val="solid"/>
            <a:round/>
            <a:headEnd len="sm" w="sm" type="none"/>
            <a:tailEnd len="med" w="med" type="triangle"/>
          </a:ln>
        </p:spPr>
      </p:cxnSp>
      <p:sp>
        <p:nvSpPr>
          <p:cNvPr id="830" name="Google Shape;830;p28"/>
          <p:cNvSpPr txBox="1"/>
          <p:nvPr/>
        </p:nvSpPr>
        <p:spPr>
          <a:xfrm>
            <a:off x="1151570" y="4706689"/>
            <a:ext cx="569700" cy="3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 du</a:t>
            </a:r>
            <a:endParaRPr b="0" i="0" sz="900" u="none" cap="none" strike="noStrike">
              <a:solidFill>
                <a:srgbClr val="000000"/>
              </a:solidFill>
              <a:latin typeface="Arial"/>
              <a:ea typeface="Arial"/>
              <a:cs typeface="Arial"/>
              <a:sym typeface="Arial"/>
            </a:endParaRPr>
          </a:p>
        </p:txBody>
      </p:sp>
      <p:sp>
        <p:nvSpPr>
          <p:cNvPr id="831" name="Google Shape;831;p28"/>
          <p:cNvSpPr txBox="1"/>
          <p:nvPr/>
        </p:nvSpPr>
        <p:spPr>
          <a:xfrm rot="-5400000">
            <a:off x="509376" y="4028899"/>
            <a:ext cx="569700" cy="3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dv</a:t>
            </a:r>
            <a:endParaRPr b="0" i="0" sz="900" u="none" cap="none" strike="noStrike">
              <a:solidFill>
                <a:srgbClr val="000000"/>
              </a:solidFill>
              <a:latin typeface="Arial"/>
              <a:ea typeface="Arial"/>
              <a:cs typeface="Arial"/>
              <a:sym typeface="Arial"/>
            </a:endParaRPr>
          </a:p>
        </p:txBody>
      </p:sp>
      <p:cxnSp>
        <p:nvCxnSpPr>
          <p:cNvPr id="832" name="Google Shape;832;p28"/>
          <p:cNvCxnSpPr/>
          <p:nvPr/>
        </p:nvCxnSpPr>
        <p:spPr>
          <a:xfrm>
            <a:off x="881246" y="4107575"/>
            <a:ext cx="0" cy="498000"/>
          </a:xfrm>
          <a:prstGeom prst="straightConnector1">
            <a:avLst/>
          </a:prstGeom>
          <a:noFill/>
          <a:ln cap="flat" cmpd="sng" w="9525">
            <a:solidFill>
              <a:schemeClr val="dk2"/>
            </a:solidFill>
            <a:prstDash val="solid"/>
            <a:round/>
            <a:headEnd len="sm" w="sm" type="none"/>
            <a:tailEnd len="med" w="med" type="triangle"/>
          </a:ln>
        </p:spPr>
      </p:cxnSp>
      <p:sp>
        <p:nvSpPr>
          <p:cNvPr id="833" name="Google Shape;833;p28"/>
          <p:cNvSpPr txBox="1"/>
          <p:nvPr/>
        </p:nvSpPr>
        <p:spPr>
          <a:xfrm>
            <a:off x="972725" y="2506750"/>
            <a:ext cx="858900" cy="3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50"/>
              <a:buFont typeface="Arial"/>
              <a:buNone/>
            </a:pPr>
            <a:r>
              <a:rPr b="0" i="0" lang="en" sz="950" u="none" cap="none" strike="noStrike">
                <a:solidFill>
                  <a:srgbClr val="000000"/>
                </a:solidFill>
                <a:latin typeface="Fira Code"/>
                <a:ea typeface="Fira Code"/>
                <a:cs typeface="Fira Code"/>
                <a:sym typeface="Fira Code"/>
              </a:rPr>
              <a:t>primitive</a:t>
            </a:r>
            <a:endParaRPr b="0" i="0" sz="1200" u="none" cap="none" strike="noStrike">
              <a:solidFill>
                <a:srgbClr val="000000"/>
              </a:solidFill>
              <a:latin typeface="Arial"/>
              <a:ea typeface="Arial"/>
              <a:cs typeface="Arial"/>
              <a:sym typeface="Arial"/>
            </a:endParaRPr>
          </a:p>
        </p:txBody>
      </p:sp>
      <p:sp>
        <p:nvSpPr>
          <p:cNvPr id="834" name="Google Shape;834;p28"/>
          <p:cNvSpPr txBox="1"/>
          <p:nvPr/>
        </p:nvSpPr>
        <p:spPr>
          <a:xfrm>
            <a:off x="977500" y="3750229"/>
            <a:ext cx="813600" cy="31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50"/>
              <a:buFont typeface="Arial"/>
              <a:buNone/>
            </a:pPr>
            <a:r>
              <a:rPr b="0" i="0" lang="en" sz="950" u="none" cap="none" strike="noStrike">
                <a:solidFill>
                  <a:srgbClr val="000000"/>
                </a:solidFill>
                <a:latin typeface="Fira Code"/>
                <a:ea typeface="Fira Code"/>
                <a:cs typeface="Fira Code"/>
                <a:sym typeface="Fira Code"/>
              </a:rPr>
              <a:t>texture</a:t>
            </a:r>
            <a:endParaRPr b="0" i="0" sz="1200" u="none" cap="none" strike="noStrike">
              <a:solidFill>
                <a:srgbClr val="000000"/>
              </a:solidFill>
              <a:latin typeface="Arial"/>
              <a:ea typeface="Arial"/>
              <a:cs typeface="Arial"/>
              <a:sym typeface="Arial"/>
            </a:endParaRPr>
          </a:p>
        </p:txBody>
      </p:sp>
      <p:cxnSp>
        <p:nvCxnSpPr>
          <p:cNvPr id="835" name="Google Shape;835;p28"/>
          <p:cNvCxnSpPr/>
          <p:nvPr/>
        </p:nvCxnSpPr>
        <p:spPr>
          <a:xfrm>
            <a:off x="4225029" y="4278057"/>
            <a:ext cx="334800" cy="0"/>
          </a:xfrm>
          <a:prstGeom prst="straightConnector1">
            <a:avLst/>
          </a:prstGeom>
          <a:noFill/>
          <a:ln cap="flat" cmpd="sng" w="9525">
            <a:solidFill>
              <a:schemeClr val="dk2"/>
            </a:solidFill>
            <a:prstDash val="solid"/>
            <a:round/>
            <a:headEnd len="sm" w="sm" type="none"/>
            <a:tailEnd len="med" w="med" type="triangle"/>
          </a:ln>
        </p:spPr>
      </p:cxnSp>
      <p:cxnSp>
        <p:nvCxnSpPr>
          <p:cNvPr id="836" name="Google Shape;836;p28"/>
          <p:cNvCxnSpPr/>
          <p:nvPr/>
        </p:nvCxnSpPr>
        <p:spPr>
          <a:xfrm>
            <a:off x="4225029" y="3390930"/>
            <a:ext cx="334800" cy="0"/>
          </a:xfrm>
          <a:prstGeom prst="straightConnector1">
            <a:avLst/>
          </a:prstGeom>
          <a:noFill/>
          <a:ln cap="flat" cmpd="sng" w="9525">
            <a:solidFill>
              <a:schemeClr val="dk2"/>
            </a:solidFill>
            <a:prstDash val="solid"/>
            <a:round/>
            <a:headEnd len="sm" w="sm" type="none"/>
            <a:tailEnd len="med" w="med" type="triangle"/>
          </a:ln>
        </p:spPr>
      </p:cxnSp>
      <p:sp>
        <p:nvSpPr>
          <p:cNvPr id="837" name="Google Shape;837;p28"/>
          <p:cNvSpPr txBox="1"/>
          <p:nvPr>
            <p:ph idx="1" type="body"/>
          </p:nvPr>
        </p:nvSpPr>
        <p:spPr>
          <a:xfrm>
            <a:off x="2704075" y="1320725"/>
            <a:ext cx="4032900" cy="84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void </a:t>
            </a:r>
            <a:r>
              <a:rPr b="1" lang="en" sz="1150">
                <a:solidFill>
                  <a:srgbClr val="000000"/>
                </a:solidFill>
                <a:latin typeface="Fira Code"/>
                <a:ea typeface="Fira Code"/>
                <a:cs typeface="Fira Code"/>
                <a:sym typeface="Fira Code"/>
              </a:rPr>
              <a:t>sample_trilinear</a:t>
            </a:r>
            <a:r>
              <a:rPr lang="en" sz="1150">
                <a:solidFill>
                  <a:srgbClr val="000000"/>
                </a:solidFill>
                <a:latin typeface="Fira Code"/>
                <a:ea typeface="Fira Code"/>
                <a:cs typeface="Fira Code"/>
                <a:sym typeface="Fira Code"/>
              </a:rPr>
              <a:t>(Texture&amp; tex,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                      float u, float v,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                      float u_scale,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 				 float v_scale);</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p:txBody>
      </p:sp>
      <p:sp>
        <p:nvSpPr>
          <p:cNvPr id="838" name="Google Shape;838;p28"/>
          <p:cNvSpPr txBox="1"/>
          <p:nvPr>
            <p:ph idx="1" type="body"/>
          </p:nvPr>
        </p:nvSpPr>
        <p:spPr>
          <a:xfrm>
            <a:off x="2704075" y="1010375"/>
            <a:ext cx="4032900" cy="4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500">
                <a:latin typeface="Helvetica Neue"/>
                <a:ea typeface="Helvetica Neue"/>
                <a:cs typeface="Helvetica Neue"/>
                <a:sym typeface="Helvetica Neue"/>
              </a:rPr>
              <a:t>Implement:</a:t>
            </a:r>
            <a:endParaRPr sz="1500">
              <a:latin typeface="Helvetica Neue"/>
              <a:ea typeface="Helvetica Neue"/>
              <a:cs typeface="Helvetica Neue"/>
              <a:sym typeface="Helvetica Neue"/>
            </a:endParaRPr>
          </a:p>
        </p:txBody>
      </p:sp>
      <p:sp>
        <p:nvSpPr>
          <p:cNvPr id="839" name="Google Shape;839;p28"/>
          <p:cNvSpPr txBox="1"/>
          <p:nvPr>
            <p:ph idx="1" type="body"/>
          </p:nvPr>
        </p:nvSpPr>
        <p:spPr>
          <a:xfrm>
            <a:off x="6293100" y="1140750"/>
            <a:ext cx="2850900" cy="84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You may call bilinear in your trilinear function.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t/>
            </a:r>
            <a:endParaRPr sz="1150">
              <a:solidFill>
                <a:srgbClr val="000000"/>
              </a:solidFill>
              <a:latin typeface="Fira Code"/>
              <a:ea typeface="Fira Code"/>
              <a:cs typeface="Fira Code"/>
              <a:sym typeface="Fira Code"/>
            </a:endParaRPr>
          </a:p>
          <a:p>
            <a:pPr indent="0" lvl="0" marL="0" rtl="0" algn="l">
              <a:lnSpc>
                <a:spcPct val="115000"/>
              </a:lnSpc>
              <a:spcBef>
                <a:spcPts val="0"/>
              </a:spcBef>
              <a:spcAft>
                <a:spcPts val="0"/>
              </a:spcAft>
              <a:buSzPts val="1800"/>
              <a:buNone/>
            </a:pPr>
            <a:r>
              <a:rPr lang="en" sz="1150">
                <a:solidFill>
                  <a:srgbClr val="000000"/>
                </a:solidFill>
                <a:latin typeface="Fira Code"/>
                <a:ea typeface="Fira Code"/>
                <a:cs typeface="Fira Code"/>
                <a:sym typeface="Fira Code"/>
              </a:rPr>
              <a:t>Make sure to use trilinear in rasterize_image();</a:t>
            </a:r>
            <a:endParaRPr sz="1150">
              <a:solidFill>
                <a:srgbClr val="000000"/>
              </a:solidFill>
              <a:latin typeface="Fira Code"/>
              <a:ea typeface="Fira Code"/>
              <a:cs typeface="Fira Code"/>
              <a:sym typeface="Fira Code"/>
            </a:endParaRPr>
          </a:p>
        </p:txBody>
      </p:sp>
      <p:cxnSp>
        <p:nvCxnSpPr>
          <p:cNvPr id="840" name="Google Shape;840;p28"/>
          <p:cNvCxnSpPr/>
          <p:nvPr/>
        </p:nvCxnSpPr>
        <p:spPr>
          <a:xfrm>
            <a:off x="2542225" y="1064550"/>
            <a:ext cx="0" cy="3708000"/>
          </a:xfrm>
          <a:prstGeom prst="straightConnector1">
            <a:avLst/>
          </a:prstGeom>
          <a:noFill/>
          <a:ln cap="flat" cmpd="sng" w="9525">
            <a:solidFill>
              <a:schemeClr val="dk2"/>
            </a:solidFill>
            <a:prstDash val="solid"/>
            <a:round/>
            <a:headEnd len="sm" w="sm" type="none"/>
            <a:tailEnd len="sm" w="sm" type="none"/>
          </a:ln>
        </p:spPr>
      </p:cxnSp>
      <p:cxnSp>
        <p:nvCxnSpPr>
          <p:cNvPr id="841" name="Google Shape;841;p28"/>
          <p:cNvCxnSpPr/>
          <p:nvPr/>
        </p:nvCxnSpPr>
        <p:spPr>
          <a:xfrm rot="10800000">
            <a:off x="2542150" y="2299525"/>
            <a:ext cx="63687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29"/>
          <p:cNvPicPr preferRelativeResize="0"/>
          <p:nvPr/>
        </p:nvPicPr>
        <p:blipFill rotWithShape="1">
          <a:blip r:embed="rId3">
            <a:alphaModFix/>
          </a:blip>
          <a:srcRect b="26489" l="0" r="0" t="24823"/>
          <a:stretch/>
        </p:blipFill>
        <p:spPr>
          <a:xfrm>
            <a:off x="4492800" y="4043954"/>
            <a:ext cx="1471650" cy="716446"/>
          </a:xfrm>
          <a:prstGeom prst="rect">
            <a:avLst/>
          </a:prstGeom>
          <a:noFill/>
          <a:ln>
            <a:noFill/>
          </a:ln>
        </p:spPr>
      </p:pic>
      <p:sp>
        <p:nvSpPr>
          <p:cNvPr id="847" name="Google Shape;847;p29"/>
          <p:cNvSpPr txBox="1"/>
          <p:nvPr>
            <p:ph type="title"/>
          </p:nvPr>
        </p:nvSpPr>
        <p:spPr>
          <a:xfrm>
            <a:off x="311700" y="445025"/>
            <a:ext cx="8133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8: Alpha Composing</a:t>
            </a:r>
            <a:endParaRPr>
              <a:latin typeface="Exo"/>
              <a:ea typeface="Exo"/>
              <a:cs typeface="Exo"/>
              <a:sym typeface="Exo"/>
            </a:endParaRPr>
          </a:p>
        </p:txBody>
      </p:sp>
      <p:sp>
        <p:nvSpPr>
          <p:cNvPr id="848" name="Google Shape;848;p29"/>
          <p:cNvSpPr txBox="1"/>
          <p:nvPr/>
        </p:nvSpPr>
        <p:spPr>
          <a:xfrm>
            <a:off x="479250" y="1231225"/>
            <a:ext cx="1514100" cy="151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Er,  Eg,  Eb</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Ea</a:t>
            </a:r>
            <a:endParaRPr b="0" i="0" sz="95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Cr,  Cg,  Cb</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Ca</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Rr,  Rg,  Rb</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Ra </a:t>
            </a:r>
            <a:endParaRPr b="0" i="0" sz="1200" u="none" cap="none" strike="noStrike">
              <a:solidFill>
                <a:srgbClr val="000000"/>
              </a:solidFill>
              <a:latin typeface="Fira Code"/>
              <a:ea typeface="Fira Code"/>
              <a:cs typeface="Fira Code"/>
              <a:sym typeface="Fira Code"/>
            </a:endParaRPr>
          </a:p>
        </p:txBody>
      </p:sp>
      <p:sp>
        <p:nvSpPr>
          <p:cNvPr id="849" name="Google Shape;849;p29"/>
          <p:cNvSpPr txBox="1"/>
          <p:nvPr/>
        </p:nvSpPr>
        <p:spPr>
          <a:xfrm>
            <a:off x="2003250" y="1231225"/>
            <a:ext cx="3419100" cy="151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Element color value</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Element alpha value</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Canvas color value</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Canvas alpha value</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Result color value</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Result alpha value</a:t>
            </a:r>
            <a:endParaRPr b="0" i="0" sz="1200" u="none" cap="none" strike="noStrike">
              <a:solidFill>
                <a:srgbClr val="000000"/>
              </a:solidFill>
              <a:latin typeface="Fira Code"/>
              <a:ea typeface="Fira Code"/>
              <a:cs typeface="Fira Code"/>
              <a:sym typeface="Fira Code"/>
            </a:endParaRPr>
          </a:p>
        </p:txBody>
      </p:sp>
      <p:sp>
        <p:nvSpPr>
          <p:cNvPr id="850" name="Google Shape;850;p29"/>
          <p:cNvSpPr txBox="1"/>
          <p:nvPr/>
        </p:nvSpPr>
        <p:spPr>
          <a:xfrm>
            <a:off x="479250" y="3060025"/>
            <a:ext cx="4712400" cy="151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Ra</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Rr </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Rg</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chemeClr val="dk1"/>
                </a:solidFill>
                <a:latin typeface="Fira Code"/>
                <a:ea typeface="Fira Code"/>
                <a:cs typeface="Fira Code"/>
                <a:sym typeface="Fira Code"/>
              </a:rPr>
              <a:t>Rb</a:t>
            </a:r>
            <a:endParaRPr b="0" i="0" sz="1200" u="none" cap="none" strike="noStrike">
              <a:solidFill>
                <a:schemeClr val="dk1"/>
              </a:solidFill>
              <a:latin typeface="Fira Code"/>
              <a:ea typeface="Fira Code"/>
              <a:cs typeface="Fira Code"/>
              <a:sym typeface="Fira Code"/>
            </a:endParaRPr>
          </a:p>
        </p:txBody>
      </p:sp>
      <p:sp>
        <p:nvSpPr>
          <p:cNvPr id="851" name="Google Shape;851;p29"/>
          <p:cNvSpPr txBox="1"/>
          <p:nvPr/>
        </p:nvSpPr>
        <p:spPr>
          <a:xfrm>
            <a:off x="840197" y="3060025"/>
            <a:ext cx="4712400" cy="151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  1  -  (1  -  Ea)  *  (1 - Ca)</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  (1  - Ea)  *  Cr   +  (Ea)  *  Er</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  (1  - Ea)  *  Cg  +  (Ea)  *  Eg</a:t>
            </a:r>
            <a:endParaRPr b="0" i="0" sz="1200" u="none" cap="none" strike="noStrike">
              <a:solidFill>
                <a:srgbClr val="000000"/>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Fira Code"/>
                <a:ea typeface="Fira Code"/>
                <a:cs typeface="Fira Code"/>
                <a:sym typeface="Fira Code"/>
              </a:rPr>
              <a:t>=  (1  - Ea)  *  Cb  +  (Ea)  *  Eb </a:t>
            </a:r>
            <a:endParaRPr b="0" i="0" sz="1200" u="none" cap="none" strike="noStrike">
              <a:solidFill>
                <a:srgbClr val="000000"/>
              </a:solidFill>
              <a:latin typeface="Fira Code"/>
              <a:ea typeface="Fira Code"/>
              <a:cs typeface="Fira Code"/>
              <a:sym typeface="Fira Code"/>
            </a:endParaRPr>
          </a:p>
        </p:txBody>
      </p:sp>
      <p:pic>
        <p:nvPicPr>
          <p:cNvPr id="852" name="Google Shape;852;p29"/>
          <p:cNvPicPr preferRelativeResize="0"/>
          <p:nvPr/>
        </p:nvPicPr>
        <p:blipFill rotWithShape="1">
          <a:blip r:embed="rId4">
            <a:alphaModFix/>
          </a:blip>
          <a:srcRect b="0" l="0" r="0" t="0"/>
          <a:stretch/>
        </p:blipFill>
        <p:spPr>
          <a:xfrm>
            <a:off x="6074155" y="3024325"/>
            <a:ext cx="2794811" cy="1736075"/>
          </a:xfrm>
          <a:prstGeom prst="rect">
            <a:avLst/>
          </a:prstGeom>
          <a:noFill/>
          <a:ln>
            <a:noFill/>
          </a:ln>
        </p:spPr>
      </p:pic>
      <p:pic>
        <p:nvPicPr>
          <p:cNvPr id="853" name="Google Shape;853;p29"/>
          <p:cNvPicPr preferRelativeResize="0"/>
          <p:nvPr/>
        </p:nvPicPr>
        <p:blipFill rotWithShape="1">
          <a:blip r:embed="rId5">
            <a:alphaModFix/>
          </a:blip>
          <a:srcRect b="0" l="0" r="0" t="0"/>
          <a:stretch/>
        </p:blipFill>
        <p:spPr>
          <a:xfrm flipH="1" rot="-588617">
            <a:off x="7071775" y="3044739"/>
            <a:ext cx="832102" cy="396497"/>
          </a:xfrm>
          <a:prstGeom prst="rect">
            <a:avLst/>
          </a:prstGeom>
          <a:noFill/>
          <a:ln>
            <a:noFill/>
          </a:ln>
        </p:spPr>
      </p:pic>
      <p:pic>
        <p:nvPicPr>
          <p:cNvPr id="854" name="Google Shape;854;p29"/>
          <p:cNvPicPr preferRelativeResize="0"/>
          <p:nvPr/>
        </p:nvPicPr>
        <p:blipFill rotWithShape="1">
          <a:blip r:embed="rId4">
            <a:alphaModFix/>
          </a:blip>
          <a:srcRect b="0" l="0" r="0" t="0"/>
          <a:stretch/>
        </p:blipFill>
        <p:spPr>
          <a:xfrm>
            <a:off x="4492800" y="3024325"/>
            <a:ext cx="1471650" cy="914156"/>
          </a:xfrm>
          <a:prstGeom prst="rect">
            <a:avLst/>
          </a:prstGeom>
          <a:noFill/>
          <a:ln>
            <a:noFill/>
          </a:ln>
        </p:spPr>
      </p:pic>
      <p:pic>
        <p:nvPicPr>
          <p:cNvPr id="855" name="Google Shape;855;p29"/>
          <p:cNvPicPr preferRelativeResize="0"/>
          <p:nvPr/>
        </p:nvPicPr>
        <p:blipFill rotWithShape="1">
          <a:blip r:embed="rId6">
            <a:alphaModFix/>
          </a:blip>
          <a:srcRect b="0" l="0" r="0" t="0"/>
          <a:stretch/>
        </p:blipFill>
        <p:spPr>
          <a:xfrm flipH="1" rot="52">
            <a:off x="4839029" y="4228832"/>
            <a:ext cx="779195" cy="371290"/>
          </a:xfrm>
          <a:prstGeom prst="rect">
            <a:avLst/>
          </a:prstGeom>
          <a:noFill/>
          <a:ln>
            <a:noFill/>
          </a:ln>
        </p:spPr>
      </p:pic>
      <p:pic>
        <p:nvPicPr>
          <p:cNvPr id="856" name="Google Shape;856;p29"/>
          <p:cNvPicPr preferRelativeResize="0"/>
          <p:nvPr/>
        </p:nvPicPr>
        <p:blipFill rotWithShape="1">
          <a:blip r:embed="rId7">
            <a:alphaModFix/>
          </a:blip>
          <a:srcRect b="0" l="0" r="0" t="0"/>
          <a:stretch/>
        </p:blipFill>
        <p:spPr>
          <a:xfrm flipH="1" rot="-588707">
            <a:off x="6720127" y="4279752"/>
            <a:ext cx="154817" cy="73775"/>
          </a:xfrm>
          <a:prstGeom prst="rect">
            <a:avLst/>
          </a:prstGeom>
          <a:noFill/>
          <a:ln>
            <a:noFill/>
          </a:ln>
        </p:spPr>
      </p:pic>
      <p:pic>
        <p:nvPicPr>
          <p:cNvPr id="857" name="Google Shape;857;p29"/>
          <p:cNvPicPr preferRelativeResize="0"/>
          <p:nvPr/>
        </p:nvPicPr>
        <p:blipFill rotWithShape="1">
          <a:blip r:embed="rId8">
            <a:alphaModFix/>
          </a:blip>
          <a:srcRect b="0" l="0" r="0" t="0"/>
          <a:stretch/>
        </p:blipFill>
        <p:spPr>
          <a:xfrm flipH="1" rot="-588707">
            <a:off x="6762977" y="4417877"/>
            <a:ext cx="154817" cy="73775"/>
          </a:xfrm>
          <a:prstGeom prst="rect">
            <a:avLst/>
          </a:prstGeom>
          <a:noFill/>
          <a:ln>
            <a:noFill/>
          </a:ln>
        </p:spPr>
      </p:pic>
      <p:pic>
        <p:nvPicPr>
          <p:cNvPr id="858" name="Google Shape;858;p29"/>
          <p:cNvPicPr preferRelativeResize="0"/>
          <p:nvPr/>
        </p:nvPicPr>
        <p:blipFill rotWithShape="1">
          <a:blip r:embed="rId9">
            <a:alphaModFix/>
          </a:blip>
          <a:srcRect b="0" l="0" r="0" t="0"/>
          <a:stretch/>
        </p:blipFill>
        <p:spPr>
          <a:xfrm flipH="1">
            <a:off x="7726225" y="4331452"/>
            <a:ext cx="154818" cy="73776"/>
          </a:xfrm>
          <a:prstGeom prst="rect">
            <a:avLst/>
          </a:prstGeom>
          <a:noFill/>
          <a:ln>
            <a:noFill/>
          </a:ln>
        </p:spPr>
      </p:pic>
      <p:pic>
        <p:nvPicPr>
          <p:cNvPr id="859" name="Google Shape;859;p29"/>
          <p:cNvPicPr preferRelativeResize="0"/>
          <p:nvPr/>
        </p:nvPicPr>
        <p:blipFill rotWithShape="1">
          <a:blip r:embed="rId10">
            <a:alphaModFix/>
          </a:blip>
          <a:srcRect b="0" l="0" r="0" t="0"/>
          <a:stretch/>
        </p:blipFill>
        <p:spPr>
          <a:xfrm flipH="1" rot="800551">
            <a:off x="8068977" y="4383053"/>
            <a:ext cx="154816" cy="73775"/>
          </a:xfrm>
          <a:prstGeom prst="rect">
            <a:avLst/>
          </a:prstGeom>
          <a:noFill/>
          <a:ln>
            <a:noFill/>
          </a:ln>
        </p:spPr>
      </p:pic>
      <p:pic>
        <p:nvPicPr>
          <p:cNvPr id="860" name="Google Shape;860;p29"/>
          <p:cNvPicPr preferRelativeResize="0"/>
          <p:nvPr/>
        </p:nvPicPr>
        <p:blipFill rotWithShape="1">
          <a:blip r:embed="rId11">
            <a:alphaModFix/>
          </a:blip>
          <a:srcRect b="0" l="0" r="0" t="0"/>
          <a:stretch/>
        </p:blipFill>
        <p:spPr>
          <a:xfrm flipH="1" rot="180152">
            <a:off x="8388055" y="4533079"/>
            <a:ext cx="154814" cy="73774"/>
          </a:xfrm>
          <a:prstGeom prst="rect">
            <a:avLst/>
          </a:prstGeom>
          <a:noFill/>
          <a:ln>
            <a:noFill/>
          </a:ln>
        </p:spPr>
      </p:pic>
      <p:pic>
        <p:nvPicPr>
          <p:cNvPr id="861" name="Google Shape;861;p29"/>
          <p:cNvPicPr preferRelativeResize="0"/>
          <p:nvPr/>
        </p:nvPicPr>
        <p:blipFill rotWithShape="1">
          <a:blip r:embed="rId12">
            <a:alphaModFix/>
          </a:blip>
          <a:srcRect b="0" l="0" r="0" t="0"/>
          <a:stretch/>
        </p:blipFill>
        <p:spPr>
          <a:xfrm flipH="1" rot="180152">
            <a:off x="8430155" y="4304479"/>
            <a:ext cx="154814" cy="73774"/>
          </a:xfrm>
          <a:prstGeom prst="rect">
            <a:avLst/>
          </a:prstGeom>
          <a:noFill/>
          <a:ln>
            <a:noFill/>
          </a:ln>
        </p:spPr>
      </p:pic>
      <p:pic>
        <p:nvPicPr>
          <p:cNvPr id="862" name="Google Shape;862;p29"/>
          <p:cNvPicPr preferRelativeResize="0"/>
          <p:nvPr/>
        </p:nvPicPr>
        <p:blipFill rotWithShape="1">
          <a:blip r:embed="rId13">
            <a:alphaModFix/>
          </a:blip>
          <a:srcRect b="0" l="0" r="0" t="0"/>
          <a:stretch/>
        </p:blipFill>
        <p:spPr>
          <a:xfrm flipH="1" rot="-588707">
            <a:off x="6277202" y="4214052"/>
            <a:ext cx="154817" cy="73775"/>
          </a:xfrm>
          <a:prstGeom prst="rect">
            <a:avLst/>
          </a:prstGeom>
          <a:noFill/>
          <a:ln>
            <a:noFill/>
          </a:ln>
        </p:spPr>
      </p:pic>
      <p:pic>
        <p:nvPicPr>
          <p:cNvPr id="863" name="Google Shape;863;p29"/>
          <p:cNvPicPr preferRelativeResize="0"/>
          <p:nvPr/>
        </p:nvPicPr>
        <p:blipFill rotWithShape="1">
          <a:blip r:embed="rId14">
            <a:alphaModFix/>
          </a:blip>
          <a:srcRect b="0" l="0" r="13621" t="9"/>
          <a:stretch/>
        </p:blipFill>
        <p:spPr>
          <a:xfrm flipH="1" rot="124358">
            <a:off x="6076832" y="4280142"/>
            <a:ext cx="133722" cy="73763"/>
          </a:xfrm>
          <a:prstGeom prst="rect">
            <a:avLst/>
          </a:prstGeom>
          <a:noFill/>
          <a:ln>
            <a:noFill/>
          </a:ln>
        </p:spPr>
      </p:pic>
      <p:sp>
        <p:nvSpPr>
          <p:cNvPr id="864" name="Google Shape;864;p29"/>
          <p:cNvSpPr txBox="1"/>
          <p:nvPr/>
        </p:nvSpPr>
        <p:spPr>
          <a:xfrm>
            <a:off x="5088000" y="751525"/>
            <a:ext cx="3598500" cy="15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latin typeface="Fira Code"/>
                <a:ea typeface="Fira Code"/>
                <a:cs typeface="Fira Code"/>
                <a:sym typeface="Fira Code"/>
              </a:rPr>
              <a:t>“You will need to modify the parts of the code which write to the supersample buffer” - writeup</a:t>
            </a:r>
            <a:endParaRPr b="0" i="0" sz="115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latin typeface="Fira Code"/>
                <a:ea typeface="Fira Code"/>
                <a:cs typeface="Fira Code"/>
                <a:sym typeface="Fira Code"/>
              </a:rPr>
              <a:t>Find all locations where your supersample buffer is written to, and add alpha composing. Make sure to alpha compose with the original canvas too!</a:t>
            </a:r>
            <a:endParaRPr b="0" i="0" sz="1150" u="none" cap="none" strike="noStrike">
              <a:solidFill>
                <a:srgbClr val="000000"/>
              </a:solidFill>
              <a:latin typeface="Fira Code"/>
              <a:ea typeface="Fira Code"/>
              <a:cs typeface="Fira Code"/>
              <a:sym typeface="Fira Code"/>
            </a:endParaRPr>
          </a:p>
        </p:txBody>
      </p:sp>
      <p:cxnSp>
        <p:nvCxnSpPr>
          <p:cNvPr id="865" name="Google Shape;865;p29"/>
          <p:cNvCxnSpPr/>
          <p:nvPr/>
        </p:nvCxnSpPr>
        <p:spPr>
          <a:xfrm>
            <a:off x="4864400" y="592475"/>
            <a:ext cx="0" cy="2199000"/>
          </a:xfrm>
          <a:prstGeom prst="straightConnector1">
            <a:avLst/>
          </a:prstGeom>
          <a:noFill/>
          <a:ln cap="flat" cmpd="sng" w="9525">
            <a:solidFill>
              <a:schemeClr val="dk2"/>
            </a:solidFill>
            <a:prstDash val="solid"/>
            <a:round/>
            <a:headEnd len="sm" w="sm" type="none"/>
            <a:tailEnd len="sm" w="sm" type="none"/>
          </a:ln>
        </p:spPr>
      </p:cxnSp>
      <p:cxnSp>
        <p:nvCxnSpPr>
          <p:cNvPr id="866" name="Google Shape;866;p29"/>
          <p:cNvCxnSpPr/>
          <p:nvPr/>
        </p:nvCxnSpPr>
        <p:spPr>
          <a:xfrm>
            <a:off x="4864400" y="2787400"/>
            <a:ext cx="39099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30"/>
          <p:cNvPicPr preferRelativeResize="0"/>
          <p:nvPr/>
        </p:nvPicPr>
        <p:blipFill rotWithShape="1">
          <a:blip r:embed="rId3">
            <a:alphaModFix/>
          </a:blip>
          <a:srcRect b="0" l="0" r="0" t="0"/>
          <a:stretch/>
        </p:blipFill>
        <p:spPr>
          <a:xfrm>
            <a:off x="4825677" y="1405588"/>
            <a:ext cx="2061850" cy="2910893"/>
          </a:xfrm>
          <a:prstGeom prst="rect">
            <a:avLst/>
          </a:prstGeom>
          <a:noFill/>
          <a:ln>
            <a:noFill/>
          </a:ln>
        </p:spPr>
      </p:pic>
      <p:pic>
        <p:nvPicPr>
          <p:cNvPr id="872" name="Google Shape;872;p30"/>
          <p:cNvPicPr preferRelativeResize="0"/>
          <p:nvPr/>
        </p:nvPicPr>
        <p:blipFill rotWithShape="1">
          <a:blip r:embed="rId4">
            <a:alphaModFix/>
          </a:blip>
          <a:srcRect b="0" l="0" r="0" t="0"/>
          <a:stretch/>
        </p:blipFill>
        <p:spPr>
          <a:xfrm>
            <a:off x="2496025" y="1403100"/>
            <a:ext cx="2061850" cy="2910849"/>
          </a:xfrm>
          <a:prstGeom prst="rect">
            <a:avLst/>
          </a:prstGeom>
          <a:noFill/>
          <a:ln>
            <a:noFill/>
          </a:ln>
        </p:spPr>
      </p:pic>
      <p:sp>
        <p:nvSpPr>
          <p:cNvPr id="873" name="Google Shape;873;p30"/>
          <p:cNvSpPr txBox="1"/>
          <p:nvPr>
            <p:ph type="title"/>
          </p:nvPr>
        </p:nvSpPr>
        <p:spPr>
          <a:xfrm>
            <a:off x="311700" y="445025"/>
            <a:ext cx="467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9: Draw Something!</a:t>
            </a:r>
            <a:endParaRPr>
              <a:latin typeface="Exo"/>
              <a:ea typeface="Exo"/>
              <a:cs typeface="Exo"/>
              <a:sym typeface="Exo"/>
            </a:endParaRPr>
          </a:p>
        </p:txBody>
      </p:sp>
      <p:sp>
        <p:nvSpPr>
          <p:cNvPr id="874" name="Google Shape;874;p30"/>
          <p:cNvSpPr txBox="1"/>
          <p:nvPr/>
        </p:nvSpPr>
        <p:spPr>
          <a:xfrm>
            <a:off x="144154" y="4704350"/>
            <a:ext cx="8933400" cy="384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Best original work (not including copyrighted materials) will have their work included in the DrawSVG svg pack for next semester.</a:t>
            </a:r>
            <a:endParaRPr b="0" i="0" sz="1200" u="none" cap="none" strike="noStrike">
              <a:solidFill>
                <a:srgbClr val="000000"/>
              </a:solidFill>
              <a:latin typeface="Arial"/>
              <a:ea typeface="Arial"/>
              <a:cs typeface="Arial"/>
              <a:sym typeface="Arial"/>
            </a:endParaRPr>
          </a:p>
        </p:txBody>
      </p:sp>
      <p:sp>
        <p:nvSpPr>
          <p:cNvPr id="875" name="Google Shape;875;p30"/>
          <p:cNvSpPr txBox="1"/>
          <p:nvPr/>
        </p:nvSpPr>
        <p:spPr>
          <a:xfrm>
            <a:off x="3063725" y="3092175"/>
            <a:ext cx="1188600" cy="52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Fira Code"/>
                <a:ea typeface="Fira Code"/>
                <a:cs typeface="Fira Code"/>
                <a:sym typeface="Fira Code"/>
              </a:rPr>
              <a:t>No AA </a:t>
            </a:r>
            <a:endParaRPr b="1" i="0" sz="2400" u="none" cap="none" strike="noStrike">
              <a:solidFill>
                <a:srgbClr val="FFFFFF"/>
              </a:solidFill>
              <a:latin typeface="Fira Code"/>
              <a:ea typeface="Fira Code"/>
              <a:cs typeface="Fira Code"/>
              <a:sym typeface="Fira Code"/>
            </a:endParaRPr>
          </a:p>
        </p:txBody>
      </p:sp>
      <p:sp>
        <p:nvSpPr>
          <p:cNvPr id="876" name="Google Shape;876;p30"/>
          <p:cNvSpPr txBox="1"/>
          <p:nvPr/>
        </p:nvSpPr>
        <p:spPr>
          <a:xfrm>
            <a:off x="5425925" y="3092175"/>
            <a:ext cx="1188600" cy="52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Fira Code"/>
                <a:ea typeface="Fira Code"/>
                <a:cs typeface="Fira Code"/>
                <a:sym typeface="Fira Code"/>
              </a:rPr>
              <a:t>6x AA </a:t>
            </a:r>
            <a:endParaRPr b="1" i="0" sz="2400" u="none" cap="none" strike="noStrike">
              <a:solidFill>
                <a:srgbClr val="FFFFFF"/>
              </a:solidFill>
              <a:latin typeface="Fira Code"/>
              <a:ea typeface="Fira Code"/>
              <a:cs typeface="Fira Code"/>
              <a:sym typeface="Fira Cod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1138f967a63_7_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Congrats! You finished! We are so proud of u &lt;3</a:t>
            </a:r>
            <a:endParaRPr>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10dfc4b1976_0_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Work Sans"/>
              <a:buAutoNum type="arabicPeriod"/>
            </a:pPr>
            <a:r>
              <a:rPr b="1" lang="en">
                <a:latin typeface="Work Sans"/>
                <a:ea typeface="Work Sans"/>
                <a:cs typeface="Work Sans"/>
                <a:sym typeface="Work Sans"/>
              </a:rPr>
              <a:t>Scalable</a:t>
            </a:r>
            <a:endParaRPr b="1">
              <a:latin typeface="Work Sans"/>
              <a:ea typeface="Work Sans"/>
              <a:cs typeface="Work Sans"/>
              <a:sym typeface="Work Sans"/>
            </a:endParaRPr>
          </a:p>
        </p:txBody>
      </p:sp>
      <p:pic>
        <p:nvPicPr>
          <p:cNvPr id="99" name="Google Shape;99;g10dfc4b1976_0_34"/>
          <p:cNvPicPr preferRelativeResize="0"/>
          <p:nvPr/>
        </p:nvPicPr>
        <p:blipFill>
          <a:blip r:embed="rId3">
            <a:alphaModFix/>
          </a:blip>
          <a:stretch>
            <a:fillRect/>
          </a:stretch>
        </p:blipFill>
        <p:spPr>
          <a:xfrm>
            <a:off x="2646100" y="774612"/>
            <a:ext cx="4218200" cy="3594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10dfc4b1976_0_4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Raster </a:t>
            </a:r>
            <a:r>
              <a:rPr lang="en">
                <a:latin typeface="Work Sans"/>
                <a:ea typeface="Work Sans"/>
                <a:cs typeface="Work Sans"/>
                <a:sym typeface="Work Sans"/>
              </a:rPr>
              <a:t>images does not scale nicely! </a:t>
            </a:r>
            <a:endParaRPr>
              <a:latin typeface="Work Sans"/>
              <a:ea typeface="Work Sans"/>
              <a:cs typeface="Work Sans"/>
              <a:sym typeface="Work Sans"/>
            </a:endParaRPr>
          </a:p>
        </p:txBody>
      </p:sp>
      <p:pic>
        <p:nvPicPr>
          <p:cNvPr id="105" name="Google Shape;105;g10dfc4b1976_0_41"/>
          <p:cNvPicPr preferRelativeResize="0"/>
          <p:nvPr/>
        </p:nvPicPr>
        <p:blipFill>
          <a:blip r:embed="rId3">
            <a:alphaModFix/>
          </a:blip>
          <a:stretch>
            <a:fillRect/>
          </a:stretch>
        </p:blipFill>
        <p:spPr>
          <a:xfrm>
            <a:off x="2746975" y="379100"/>
            <a:ext cx="3894617" cy="3925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10dfc4b1976_0_5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Work Sans"/>
                <a:ea typeface="Work Sans"/>
                <a:cs typeface="Work Sans"/>
                <a:sym typeface="Work Sans"/>
              </a:rPr>
              <a:t>2.  Vector Graphic vs Raster Graphic</a:t>
            </a:r>
            <a:endParaRPr b="1">
              <a:latin typeface="Work Sans"/>
              <a:ea typeface="Work Sans"/>
              <a:cs typeface="Work Sans"/>
              <a:sym typeface="Work Sans"/>
            </a:endParaRPr>
          </a:p>
        </p:txBody>
      </p:sp>
      <p:pic>
        <p:nvPicPr>
          <p:cNvPr id="111" name="Google Shape;111;g10dfc4b1976_0_51"/>
          <p:cNvPicPr preferRelativeResize="0"/>
          <p:nvPr/>
        </p:nvPicPr>
        <p:blipFill>
          <a:blip r:embed="rId3">
            <a:alphaModFix/>
          </a:blip>
          <a:stretch>
            <a:fillRect/>
          </a:stretch>
        </p:blipFill>
        <p:spPr>
          <a:xfrm>
            <a:off x="1085525" y="304800"/>
            <a:ext cx="6972958" cy="392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0dfc4b1976_0_4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g10dfc4b1976_0_46"/>
          <p:cNvPicPr preferRelativeResize="0"/>
          <p:nvPr/>
        </p:nvPicPr>
        <p:blipFill>
          <a:blip r:embed="rId3">
            <a:alphaModFix/>
          </a:blip>
          <a:stretch>
            <a:fillRect/>
          </a:stretch>
        </p:blipFill>
        <p:spPr>
          <a:xfrm>
            <a:off x="1047750" y="509588"/>
            <a:ext cx="7048500" cy="4124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0dfc4b1976_0_5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Work Sans"/>
                <a:ea typeface="Work Sans"/>
                <a:cs typeface="Work Sans"/>
                <a:sym typeface="Work Sans"/>
              </a:rPr>
              <a:t>Q: Why raster? </a:t>
            </a:r>
            <a:endParaRPr b="1">
              <a:latin typeface="Work Sans"/>
              <a:ea typeface="Work Sans"/>
              <a:cs typeface="Work Sans"/>
              <a:sym typeface="Work Sans"/>
            </a:endParaRPr>
          </a:p>
        </p:txBody>
      </p:sp>
      <p:pic>
        <p:nvPicPr>
          <p:cNvPr id="123" name="Google Shape;123;g10dfc4b1976_0_57"/>
          <p:cNvPicPr preferRelativeResize="0"/>
          <p:nvPr/>
        </p:nvPicPr>
        <p:blipFill>
          <a:blip r:embed="rId3">
            <a:alphaModFix/>
          </a:blip>
          <a:stretch>
            <a:fillRect/>
          </a:stretch>
        </p:blipFill>
        <p:spPr>
          <a:xfrm>
            <a:off x="152400" y="1365263"/>
            <a:ext cx="8839202" cy="24129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